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489" r:id="rId5"/>
    <p:sldId id="426" r:id="rId6"/>
    <p:sldId id="429" r:id="rId7"/>
    <p:sldId id="430" r:id="rId8"/>
    <p:sldId id="431" r:id="rId9"/>
    <p:sldId id="433" r:id="rId10"/>
    <p:sldId id="434" r:id="rId11"/>
    <p:sldId id="492" r:id="rId12"/>
    <p:sldId id="531" r:id="rId13"/>
    <p:sldId id="535" r:id="rId14"/>
    <p:sldId id="539" r:id="rId15"/>
    <p:sldId id="540" r:id="rId16"/>
    <p:sldId id="541" r:id="rId17"/>
    <p:sldId id="542" r:id="rId18"/>
    <p:sldId id="494" r:id="rId19"/>
    <p:sldId id="495" r:id="rId20"/>
    <p:sldId id="496" r:id="rId21"/>
    <p:sldId id="497" r:id="rId22"/>
    <p:sldId id="498" r:id="rId23"/>
    <p:sldId id="499" r:id="rId24"/>
    <p:sldId id="471" r:id="rId25"/>
    <p:sldId id="529" r:id="rId26"/>
    <p:sldId id="465" r:id="rId27"/>
    <p:sldId id="466" r:id="rId28"/>
    <p:sldId id="467" r:id="rId29"/>
    <p:sldId id="473" r:id="rId30"/>
    <p:sldId id="476" r:id="rId31"/>
    <p:sldId id="514" r:id="rId32"/>
    <p:sldId id="479" r:id="rId33"/>
    <p:sldId id="506" r:id="rId34"/>
    <p:sldId id="507" r:id="rId35"/>
    <p:sldId id="511" r:id="rId36"/>
    <p:sldId id="512" r:id="rId37"/>
    <p:sldId id="485" r:id="rId38"/>
    <p:sldId id="501" r:id="rId39"/>
    <p:sldId id="502" r:id="rId40"/>
    <p:sldId id="488" r:id="rId41"/>
  </p:sldIdLst>
  <p:sldSz cx="9144000" cy="5143500" type="screen16x9"/>
  <p:notesSz cx="6858000" cy="9144000"/>
  <p:embeddedFontLst>
    <p:embeddedFont>
      <p:font typeface="SimSun" panose="02010600030101010101" pitchFamily="2" charset="-122"/>
      <p:regular r:id="rId45"/>
    </p:embeddedFont>
    <p:embeddedFont>
      <p:font typeface="Cambria Math" panose="02040503050406030204" pitchFamily="18" charset="0"/>
      <p:regular r:id="rId46"/>
    </p:embeddedFont>
    <p:embeddedFont>
      <p:font typeface="Asap"/>
      <p:regular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43" userDrawn="1">
          <p15:clr>
            <a:srgbClr val="747775"/>
          </p15:clr>
        </p15:guide>
        <p15:guide id="2" pos="2880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773" autoAdjust="0"/>
  </p:normalViewPr>
  <p:slideViewPr>
    <p:cSldViewPr snapToGrid="0" showGuides="1">
      <p:cViewPr>
        <p:scale>
          <a:sx n="66" d="100"/>
          <a:sy n="66" d="100"/>
        </p:scale>
        <p:origin x="1858" y="720"/>
      </p:cViewPr>
      <p:guideLst>
        <p:guide orient="horz" pos="164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7" Type="http://schemas.openxmlformats.org/officeDocument/2006/relationships/font" Target="fonts/font3.fntdata"/><Relationship Id="rId46" Type="http://schemas.openxmlformats.org/officeDocument/2006/relationships/font" Target="fonts/font2.fntdata"/><Relationship Id="rId45" Type="http://schemas.openxmlformats.org/officeDocument/2006/relationships/font" Target="fonts/font1.fntdata"/><Relationship Id="rId44" Type="http://schemas.openxmlformats.org/officeDocument/2006/relationships/tableStyles" Target="tableStyles.xml"/><Relationship Id="rId43" Type="http://schemas.openxmlformats.org/officeDocument/2006/relationships/viewProps" Target="viewProps.xml"/><Relationship Id="rId42" Type="http://schemas.openxmlformats.org/officeDocument/2006/relationships/presProps" Target="presProps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4951905-CB1B-458D-8FEB-500DEA5B8BA0}" type="doc">
      <dgm:prSet loTypeId="urn:microsoft.com/office/officeart/2005/8/layout/vList2" loCatId="list" qsTypeId="urn:microsoft.com/office/officeart/2005/8/quickstyle/simple3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7285F4FB-7259-4C09-80CF-AEE3CF233F99}">
      <dgm:prSet custT="1"/>
      <dgm:spPr/>
      <dgm:t>
        <a:bodyPr/>
        <a:lstStyle/>
        <a:p>
          <a:r>
            <a:rPr lang="en-US" sz="2400" b="0" i="0" dirty="0"/>
            <a:t>1. </a:t>
          </a:r>
          <a:r>
            <a:rPr lang="en-US" sz="2400" b="0" i="0" dirty="0" err="1"/>
            <a:t>Đặt</a:t>
          </a:r>
          <a:r>
            <a:rPr lang="en-US" sz="2400" b="0" i="0" dirty="0"/>
            <a:t> </a:t>
          </a:r>
          <a:r>
            <a:rPr lang="en-US" sz="2400" b="0" i="0" dirty="0" err="1"/>
            <a:t>vấn</a:t>
          </a:r>
          <a:r>
            <a:rPr lang="en-US" sz="2400" b="0" i="0" dirty="0"/>
            <a:t> </a:t>
          </a:r>
          <a:r>
            <a:rPr lang="en-US" sz="2400" b="0" i="0" dirty="0" err="1"/>
            <a:t>đề</a:t>
          </a:r>
          <a:endParaRPr lang="en-US" sz="2400" dirty="0"/>
        </a:p>
      </dgm:t>
    </dgm:pt>
    <dgm:pt modelId="{994947BD-E8E3-4720-9F67-8907BE1BB8F8}" cxnId="{934EEEF5-C14B-4AD6-9514-CB6DE11DF363}" type="parTrans">
      <dgm:prSet/>
      <dgm:spPr/>
      <dgm:t>
        <a:bodyPr/>
        <a:lstStyle/>
        <a:p>
          <a:endParaRPr lang="en-US" sz="2000"/>
        </a:p>
      </dgm:t>
    </dgm:pt>
    <dgm:pt modelId="{A29C0B45-6099-4BA2-BEB0-8E910F4D34BA}" cxnId="{934EEEF5-C14B-4AD6-9514-CB6DE11DF363}" type="sibTrans">
      <dgm:prSet/>
      <dgm:spPr/>
      <dgm:t>
        <a:bodyPr/>
        <a:lstStyle/>
        <a:p>
          <a:endParaRPr lang="en-US" sz="2000"/>
        </a:p>
      </dgm:t>
    </dgm:pt>
    <dgm:pt modelId="{DB775C91-AD47-411D-8E13-85A6447A3410}">
      <dgm:prSet custT="1"/>
      <dgm:spPr/>
      <dgm:t>
        <a:bodyPr/>
        <a:lstStyle/>
        <a:p>
          <a:r>
            <a:rPr lang="en-US" sz="2400" b="0" i="0" dirty="0"/>
            <a:t>2. </a:t>
          </a:r>
          <a:r>
            <a:rPr lang="en-US" sz="2400" b="0" i="0" dirty="0" err="1"/>
            <a:t>Cơ</a:t>
          </a:r>
          <a:r>
            <a:rPr lang="en-US" sz="2400" b="0" i="0" dirty="0"/>
            <a:t> </a:t>
          </a:r>
          <a:r>
            <a:rPr lang="en-US" sz="2400" b="0" i="0" dirty="0" err="1"/>
            <a:t>sở</a:t>
          </a:r>
          <a:r>
            <a:rPr lang="en-US" sz="2400" b="0" i="0" dirty="0"/>
            <a:t> </a:t>
          </a:r>
          <a:r>
            <a:rPr lang="en-US" sz="2400" b="0" i="0" dirty="0" err="1"/>
            <a:t>lý</a:t>
          </a:r>
          <a:r>
            <a:rPr lang="en-US" sz="2400" b="0" i="0" dirty="0"/>
            <a:t> </a:t>
          </a:r>
          <a:r>
            <a:rPr lang="en-US" sz="2400" b="0" i="0" dirty="0" err="1"/>
            <a:t>thuyết</a:t>
          </a:r>
          <a:endParaRPr lang="en-US" sz="2400" dirty="0"/>
        </a:p>
      </dgm:t>
    </dgm:pt>
    <dgm:pt modelId="{AD7D6235-AF37-42A9-AAA0-21B5B617544F}" cxnId="{B8F03A68-881C-41A9-8DC7-7BA43AC43CE7}" type="parTrans">
      <dgm:prSet/>
      <dgm:spPr/>
      <dgm:t>
        <a:bodyPr/>
        <a:lstStyle/>
        <a:p>
          <a:endParaRPr lang="en-US" sz="2000"/>
        </a:p>
      </dgm:t>
    </dgm:pt>
    <dgm:pt modelId="{050EF43C-CB3F-4935-AC37-80CFFED182D8}" cxnId="{B8F03A68-881C-41A9-8DC7-7BA43AC43CE7}" type="sibTrans">
      <dgm:prSet/>
      <dgm:spPr/>
      <dgm:t>
        <a:bodyPr/>
        <a:lstStyle/>
        <a:p>
          <a:endParaRPr lang="en-US" sz="2000"/>
        </a:p>
      </dgm:t>
    </dgm:pt>
    <dgm:pt modelId="{DEF7F140-D6BA-4730-8D30-72567D92E979}">
      <dgm:prSet custT="1"/>
      <dgm:spPr/>
      <dgm:t>
        <a:bodyPr/>
        <a:lstStyle/>
        <a:p>
          <a:r>
            <a:rPr lang="en-US" sz="2400" b="0" i="0" dirty="0"/>
            <a:t>3. </a:t>
          </a:r>
          <a:r>
            <a:rPr lang="en-US" sz="2400" b="0" i="0" dirty="0" err="1"/>
            <a:t>Thiết</a:t>
          </a:r>
          <a:r>
            <a:rPr lang="en-US" sz="2400" b="0" i="0" dirty="0"/>
            <a:t> </a:t>
          </a:r>
          <a:r>
            <a:rPr lang="en-US" sz="2400" b="0" i="0" dirty="0" err="1"/>
            <a:t>kế</a:t>
          </a:r>
          <a:r>
            <a:rPr lang="en-US" sz="2400" b="0" i="0" dirty="0"/>
            <a:t> </a:t>
          </a:r>
          <a:r>
            <a:rPr lang="en-US" sz="2400" b="0" i="0" dirty="0" err="1"/>
            <a:t>hệ</a:t>
          </a:r>
          <a:r>
            <a:rPr lang="en-US" sz="2400" b="0" i="0" dirty="0"/>
            <a:t> </a:t>
          </a:r>
          <a:r>
            <a:rPr lang="en-US" sz="2400" b="0" i="0" dirty="0" err="1"/>
            <a:t>thống</a:t>
          </a:r>
          <a:endParaRPr lang="en-US" sz="2400" dirty="0"/>
        </a:p>
      </dgm:t>
    </dgm:pt>
    <dgm:pt modelId="{6C09315C-57B2-46BB-8C92-2CA4A9E78C50}" cxnId="{7940CFA1-E19E-41EB-BA13-DE94A6B595B6}" type="parTrans">
      <dgm:prSet/>
      <dgm:spPr/>
      <dgm:t>
        <a:bodyPr/>
        <a:lstStyle/>
        <a:p>
          <a:endParaRPr lang="en-US" sz="2000"/>
        </a:p>
      </dgm:t>
    </dgm:pt>
    <dgm:pt modelId="{DA49CE44-D1B8-4236-8612-A98C00787DDA}" cxnId="{7940CFA1-E19E-41EB-BA13-DE94A6B595B6}" type="sibTrans">
      <dgm:prSet/>
      <dgm:spPr/>
      <dgm:t>
        <a:bodyPr/>
        <a:lstStyle/>
        <a:p>
          <a:endParaRPr lang="en-US" sz="2000"/>
        </a:p>
      </dgm:t>
    </dgm:pt>
    <dgm:pt modelId="{268E3065-53C4-4CF6-9044-DA04D217CC86}">
      <dgm:prSet custT="1"/>
      <dgm:spPr/>
      <dgm:t>
        <a:bodyPr/>
        <a:lstStyle/>
        <a:p>
          <a:r>
            <a:rPr lang="en-US" sz="2400" b="0" i="0" dirty="0"/>
            <a:t>4. </a:t>
          </a:r>
          <a:r>
            <a:rPr lang="en-US" sz="2400" b="0" i="0" dirty="0" err="1"/>
            <a:t>Tính</a:t>
          </a:r>
          <a:r>
            <a:rPr lang="en-US" sz="2400" b="0" i="0" dirty="0"/>
            <a:t> </a:t>
          </a:r>
          <a:r>
            <a:rPr lang="en-US" sz="2400" b="0" i="0" dirty="0" err="1"/>
            <a:t>toán</a:t>
          </a:r>
          <a:r>
            <a:rPr lang="en-US" sz="2400" b="0" i="0" dirty="0"/>
            <a:t> </a:t>
          </a:r>
          <a:r>
            <a:rPr lang="en-US" sz="2400" b="0" i="0" dirty="0" err="1"/>
            <a:t>hệ</a:t>
          </a:r>
          <a:r>
            <a:rPr lang="en-US" sz="2400" b="0" i="0" dirty="0"/>
            <a:t> </a:t>
          </a:r>
          <a:r>
            <a:rPr lang="en-US" sz="2400" b="0" i="0" dirty="0" err="1"/>
            <a:t>thống</a:t>
          </a:r>
          <a:endParaRPr lang="en-US" sz="2400" dirty="0"/>
        </a:p>
      </dgm:t>
    </dgm:pt>
    <dgm:pt modelId="{5D1D72D9-E685-4BB6-96C9-5BE8B08EC4A1}" cxnId="{92A9BD21-22D9-4FB7-AE95-C52FD2767086}" type="parTrans">
      <dgm:prSet/>
      <dgm:spPr/>
      <dgm:t>
        <a:bodyPr/>
        <a:lstStyle/>
        <a:p>
          <a:endParaRPr lang="en-US" sz="2000"/>
        </a:p>
      </dgm:t>
    </dgm:pt>
    <dgm:pt modelId="{62F771E0-B0C3-4FE4-A226-F951CDE6992F}" cxnId="{92A9BD21-22D9-4FB7-AE95-C52FD2767086}" type="sibTrans">
      <dgm:prSet/>
      <dgm:spPr/>
      <dgm:t>
        <a:bodyPr/>
        <a:lstStyle/>
        <a:p>
          <a:endParaRPr lang="en-US" sz="2000"/>
        </a:p>
      </dgm:t>
    </dgm:pt>
    <dgm:pt modelId="{B9AED878-1849-47BA-AB33-69FF898C90EB}">
      <dgm:prSet custT="1"/>
      <dgm:spPr/>
      <dgm:t>
        <a:bodyPr/>
        <a:lstStyle/>
        <a:p>
          <a:r>
            <a:rPr lang="en-US" sz="2400" b="0" i="0" dirty="0"/>
            <a:t>5. </a:t>
          </a:r>
          <a:r>
            <a:rPr lang="en-US" sz="2400" b="0" i="0" dirty="0" err="1"/>
            <a:t>Kết</a:t>
          </a:r>
          <a:r>
            <a:rPr lang="en-US" sz="2400" b="0" i="0" dirty="0"/>
            <a:t> </a:t>
          </a:r>
          <a:r>
            <a:rPr lang="en-US" sz="2400" b="0" i="0" dirty="0" err="1"/>
            <a:t>quả</a:t>
          </a:r>
          <a:r>
            <a:rPr lang="en-US" sz="2400" b="0" i="0" dirty="0"/>
            <a:t> </a:t>
          </a:r>
          <a:r>
            <a:rPr lang="en-US" sz="2400" b="0" i="0" dirty="0" err="1"/>
            <a:t>thực</a:t>
          </a:r>
          <a:r>
            <a:rPr lang="en-US" sz="2400" b="0" i="0" dirty="0"/>
            <a:t> </a:t>
          </a:r>
          <a:r>
            <a:rPr lang="en-US" sz="2400" b="0" i="0" dirty="0" err="1"/>
            <a:t>nghiệm</a:t>
          </a:r>
          <a:endParaRPr lang="en-US" sz="2400" dirty="0"/>
        </a:p>
      </dgm:t>
    </dgm:pt>
    <dgm:pt modelId="{C432EA92-E341-4375-8103-D4E24E88F9FD}" cxnId="{ECE7B832-6613-496E-BC21-68A29E0B6168}" type="parTrans">
      <dgm:prSet/>
      <dgm:spPr/>
      <dgm:t>
        <a:bodyPr/>
        <a:lstStyle/>
        <a:p>
          <a:endParaRPr lang="en-US" sz="2000"/>
        </a:p>
      </dgm:t>
    </dgm:pt>
    <dgm:pt modelId="{C117728B-06B3-4B9F-983D-7AE06605905D}" cxnId="{ECE7B832-6613-496E-BC21-68A29E0B6168}" type="sibTrans">
      <dgm:prSet/>
      <dgm:spPr/>
      <dgm:t>
        <a:bodyPr/>
        <a:lstStyle/>
        <a:p>
          <a:endParaRPr lang="en-US" sz="2000"/>
        </a:p>
      </dgm:t>
    </dgm:pt>
    <dgm:pt modelId="{2E9A3B73-387C-4427-A711-3410C477C900}">
      <dgm:prSet custT="1"/>
      <dgm:spPr/>
      <dgm:t>
        <a:bodyPr/>
        <a:lstStyle/>
        <a:p>
          <a:r>
            <a:rPr lang="en-US" sz="2400" b="0" i="0" dirty="0"/>
            <a:t>6. </a:t>
          </a:r>
          <a:r>
            <a:rPr lang="en-US" sz="2400" b="0" i="0" dirty="0" err="1"/>
            <a:t>Kết</a:t>
          </a:r>
          <a:r>
            <a:rPr lang="en-US" sz="2400" b="0" i="0" dirty="0"/>
            <a:t> </a:t>
          </a:r>
          <a:r>
            <a:rPr lang="en-US" sz="2400" b="0" i="0" dirty="0" err="1"/>
            <a:t>luận</a:t>
          </a:r>
          <a:endParaRPr lang="en-US" sz="2400" dirty="0"/>
        </a:p>
      </dgm:t>
    </dgm:pt>
    <dgm:pt modelId="{6B8F4F2D-47EA-4471-990A-555E358D46C3}" cxnId="{39BB54FD-5509-4ABD-918E-03FDEB1BBC15}" type="parTrans">
      <dgm:prSet/>
      <dgm:spPr/>
      <dgm:t>
        <a:bodyPr/>
        <a:lstStyle/>
        <a:p>
          <a:endParaRPr lang="en-US" sz="2000"/>
        </a:p>
      </dgm:t>
    </dgm:pt>
    <dgm:pt modelId="{7C86F9AF-7B97-4E79-B01B-6477D14D44BF}" cxnId="{39BB54FD-5509-4ABD-918E-03FDEB1BBC15}" type="sibTrans">
      <dgm:prSet/>
      <dgm:spPr/>
      <dgm:t>
        <a:bodyPr/>
        <a:lstStyle/>
        <a:p>
          <a:endParaRPr lang="en-US" sz="2000"/>
        </a:p>
      </dgm:t>
    </dgm:pt>
    <dgm:pt modelId="{1603B49D-5083-4E67-9301-91B83F53A48D}" type="pres">
      <dgm:prSet presAssocID="{F4951905-CB1B-458D-8FEB-500DEA5B8BA0}" presName="linear" presStyleCnt="0">
        <dgm:presLayoutVars>
          <dgm:animLvl val="lvl"/>
          <dgm:resizeHandles val="exact"/>
        </dgm:presLayoutVars>
      </dgm:prSet>
      <dgm:spPr/>
    </dgm:pt>
    <dgm:pt modelId="{3E76AABD-BAFD-4B03-B609-4FA544334044}" type="pres">
      <dgm:prSet presAssocID="{7285F4FB-7259-4C09-80CF-AEE3CF233F99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E78FBD9B-A695-4A3E-9059-3D40B37E2735}" type="pres">
      <dgm:prSet presAssocID="{A29C0B45-6099-4BA2-BEB0-8E910F4D34BA}" presName="spacer" presStyleCnt="0"/>
      <dgm:spPr/>
    </dgm:pt>
    <dgm:pt modelId="{D0596BE2-456D-4676-ADF6-38ECF040274B}" type="pres">
      <dgm:prSet presAssocID="{DB775C91-AD47-411D-8E13-85A6447A3410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01E3932B-85B5-4D7C-9ACD-1D49F1BACA82}" type="pres">
      <dgm:prSet presAssocID="{050EF43C-CB3F-4935-AC37-80CFFED182D8}" presName="spacer" presStyleCnt="0"/>
      <dgm:spPr/>
    </dgm:pt>
    <dgm:pt modelId="{AAD9029E-9CDE-4959-99DF-69DF74808178}" type="pres">
      <dgm:prSet presAssocID="{DEF7F140-D6BA-4730-8D30-72567D92E979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76BAA199-0AFD-4F39-946C-9E3511BC43FA}" type="pres">
      <dgm:prSet presAssocID="{DA49CE44-D1B8-4236-8612-A98C00787DDA}" presName="spacer" presStyleCnt="0"/>
      <dgm:spPr/>
    </dgm:pt>
    <dgm:pt modelId="{02BC9DF6-57A9-4D3B-80CF-97352500A75B}" type="pres">
      <dgm:prSet presAssocID="{268E3065-53C4-4CF6-9044-DA04D217CC86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F49314D2-8FA8-40B4-BFE0-68FB36BD0578}" type="pres">
      <dgm:prSet presAssocID="{62F771E0-B0C3-4FE4-A226-F951CDE6992F}" presName="spacer" presStyleCnt="0"/>
      <dgm:spPr/>
    </dgm:pt>
    <dgm:pt modelId="{93F24FBE-672B-4FCD-9CBC-17E55192E971}" type="pres">
      <dgm:prSet presAssocID="{B9AED878-1849-47BA-AB33-69FF898C90EB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DE9DC666-C839-4B3A-80FA-34BB7F7009B9}" type="pres">
      <dgm:prSet presAssocID="{C117728B-06B3-4B9F-983D-7AE06605905D}" presName="spacer" presStyleCnt="0"/>
      <dgm:spPr/>
    </dgm:pt>
    <dgm:pt modelId="{E09751E6-2BB9-4150-8BF1-BCC42F69F376}" type="pres">
      <dgm:prSet presAssocID="{2E9A3B73-387C-4427-A711-3410C477C900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92A9BD21-22D9-4FB7-AE95-C52FD2767086}" srcId="{F4951905-CB1B-458D-8FEB-500DEA5B8BA0}" destId="{268E3065-53C4-4CF6-9044-DA04D217CC86}" srcOrd="3" destOrd="0" parTransId="{5D1D72D9-E685-4BB6-96C9-5BE8B08EC4A1}" sibTransId="{62F771E0-B0C3-4FE4-A226-F951CDE6992F}"/>
    <dgm:cxn modelId="{ECE7B832-6613-496E-BC21-68A29E0B6168}" srcId="{F4951905-CB1B-458D-8FEB-500DEA5B8BA0}" destId="{B9AED878-1849-47BA-AB33-69FF898C90EB}" srcOrd="4" destOrd="0" parTransId="{C432EA92-E341-4375-8103-D4E24E88F9FD}" sibTransId="{C117728B-06B3-4B9F-983D-7AE06605905D}"/>
    <dgm:cxn modelId="{9A26975F-B0E2-473A-B940-123ADBBC3080}" type="presOf" srcId="{DEF7F140-D6BA-4730-8D30-72567D92E979}" destId="{AAD9029E-9CDE-4959-99DF-69DF74808178}" srcOrd="0" destOrd="0" presId="urn:microsoft.com/office/officeart/2005/8/layout/vList2"/>
    <dgm:cxn modelId="{B8F03A68-881C-41A9-8DC7-7BA43AC43CE7}" srcId="{F4951905-CB1B-458D-8FEB-500DEA5B8BA0}" destId="{DB775C91-AD47-411D-8E13-85A6447A3410}" srcOrd="1" destOrd="0" parTransId="{AD7D6235-AF37-42A9-AAA0-21B5B617544F}" sibTransId="{050EF43C-CB3F-4935-AC37-80CFFED182D8}"/>
    <dgm:cxn modelId="{81C39451-B4E9-4362-8AEB-C1DA43DEBE30}" type="presOf" srcId="{F4951905-CB1B-458D-8FEB-500DEA5B8BA0}" destId="{1603B49D-5083-4E67-9301-91B83F53A48D}" srcOrd="0" destOrd="0" presId="urn:microsoft.com/office/officeart/2005/8/layout/vList2"/>
    <dgm:cxn modelId="{36E57E78-8709-4643-8928-A36FBC7FBBC1}" type="presOf" srcId="{268E3065-53C4-4CF6-9044-DA04D217CC86}" destId="{02BC9DF6-57A9-4D3B-80CF-97352500A75B}" srcOrd="0" destOrd="0" presId="urn:microsoft.com/office/officeart/2005/8/layout/vList2"/>
    <dgm:cxn modelId="{2EF4DE87-DD04-44DA-BA4A-BB11BE1602A5}" type="presOf" srcId="{B9AED878-1849-47BA-AB33-69FF898C90EB}" destId="{93F24FBE-672B-4FCD-9CBC-17E55192E971}" srcOrd="0" destOrd="0" presId="urn:microsoft.com/office/officeart/2005/8/layout/vList2"/>
    <dgm:cxn modelId="{7940CFA1-E19E-41EB-BA13-DE94A6B595B6}" srcId="{F4951905-CB1B-458D-8FEB-500DEA5B8BA0}" destId="{DEF7F140-D6BA-4730-8D30-72567D92E979}" srcOrd="2" destOrd="0" parTransId="{6C09315C-57B2-46BB-8C92-2CA4A9E78C50}" sibTransId="{DA49CE44-D1B8-4236-8612-A98C00787DDA}"/>
    <dgm:cxn modelId="{6680B9BF-4E0D-47BE-826E-60E22C4EA323}" type="presOf" srcId="{7285F4FB-7259-4C09-80CF-AEE3CF233F99}" destId="{3E76AABD-BAFD-4B03-B609-4FA544334044}" srcOrd="0" destOrd="0" presId="urn:microsoft.com/office/officeart/2005/8/layout/vList2"/>
    <dgm:cxn modelId="{596494C2-DC2E-441F-BC9F-94EBFDCBE66F}" type="presOf" srcId="{2E9A3B73-387C-4427-A711-3410C477C900}" destId="{E09751E6-2BB9-4150-8BF1-BCC42F69F376}" srcOrd="0" destOrd="0" presId="urn:microsoft.com/office/officeart/2005/8/layout/vList2"/>
    <dgm:cxn modelId="{934EEEF5-C14B-4AD6-9514-CB6DE11DF363}" srcId="{F4951905-CB1B-458D-8FEB-500DEA5B8BA0}" destId="{7285F4FB-7259-4C09-80CF-AEE3CF233F99}" srcOrd="0" destOrd="0" parTransId="{994947BD-E8E3-4720-9F67-8907BE1BB8F8}" sibTransId="{A29C0B45-6099-4BA2-BEB0-8E910F4D34BA}"/>
    <dgm:cxn modelId="{D0631AF8-AE01-407F-AFE3-DCE53103CE0F}" type="presOf" srcId="{DB775C91-AD47-411D-8E13-85A6447A3410}" destId="{D0596BE2-456D-4676-ADF6-38ECF040274B}" srcOrd="0" destOrd="0" presId="urn:microsoft.com/office/officeart/2005/8/layout/vList2"/>
    <dgm:cxn modelId="{39BB54FD-5509-4ABD-918E-03FDEB1BBC15}" srcId="{F4951905-CB1B-458D-8FEB-500DEA5B8BA0}" destId="{2E9A3B73-387C-4427-A711-3410C477C900}" srcOrd="5" destOrd="0" parTransId="{6B8F4F2D-47EA-4471-990A-555E358D46C3}" sibTransId="{7C86F9AF-7B97-4E79-B01B-6477D14D44BF}"/>
    <dgm:cxn modelId="{C39D5F73-A918-4074-B908-465027306470}" type="presParOf" srcId="{1603B49D-5083-4E67-9301-91B83F53A48D}" destId="{3E76AABD-BAFD-4B03-B609-4FA544334044}" srcOrd="0" destOrd="0" presId="urn:microsoft.com/office/officeart/2005/8/layout/vList2"/>
    <dgm:cxn modelId="{64FAC71E-B96E-43EB-BDC3-B59F14CE23C6}" type="presParOf" srcId="{1603B49D-5083-4E67-9301-91B83F53A48D}" destId="{E78FBD9B-A695-4A3E-9059-3D40B37E2735}" srcOrd="1" destOrd="0" presId="urn:microsoft.com/office/officeart/2005/8/layout/vList2"/>
    <dgm:cxn modelId="{1F76A270-4A05-47E8-B29B-1F4DC0969C66}" type="presParOf" srcId="{1603B49D-5083-4E67-9301-91B83F53A48D}" destId="{D0596BE2-456D-4676-ADF6-38ECF040274B}" srcOrd="2" destOrd="0" presId="urn:microsoft.com/office/officeart/2005/8/layout/vList2"/>
    <dgm:cxn modelId="{BF284BD5-0222-48DE-A148-CD5780DF383E}" type="presParOf" srcId="{1603B49D-5083-4E67-9301-91B83F53A48D}" destId="{01E3932B-85B5-4D7C-9ACD-1D49F1BACA82}" srcOrd="3" destOrd="0" presId="urn:microsoft.com/office/officeart/2005/8/layout/vList2"/>
    <dgm:cxn modelId="{D4B3536F-4426-407F-8D11-7ED8FD4619D7}" type="presParOf" srcId="{1603B49D-5083-4E67-9301-91B83F53A48D}" destId="{AAD9029E-9CDE-4959-99DF-69DF74808178}" srcOrd="4" destOrd="0" presId="urn:microsoft.com/office/officeart/2005/8/layout/vList2"/>
    <dgm:cxn modelId="{8B85367B-75FE-4A9A-A19F-ABF0494BBA86}" type="presParOf" srcId="{1603B49D-5083-4E67-9301-91B83F53A48D}" destId="{76BAA199-0AFD-4F39-946C-9E3511BC43FA}" srcOrd="5" destOrd="0" presId="urn:microsoft.com/office/officeart/2005/8/layout/vList2"/>
    <dgm:cxn modelId="{3783FC2B-F469-447C-AE87-6D1F94FF036D}" type="presParOf" srcId="{1603B49D-5083-4E67-9301-91B83F53A48D}" destId="{02BC9DF6-57A9-4D3B-80CF-97352500A75B}" srcOrd="6" destOrd="0" presId="urn:microsoft.com/office/officeart/2005/8/layout/vList2"/>
    <dgm:cxn modelId="{2DA7E053-DAC7-415E-A238-84DB1D989AB9}" type="presParOf" srcId="{1603B49D-5083-4E67-9301-91B83F53A48D}" destId="{F49314D2-8FA8-40B4-BFE0-68FB36BD0578}" srcOrd="7" destOrd="0" presId="urn:microsoft.com/office/officeart/2005/8/layout/vList2"/>
    <dgm:cxn modelId="{C6CDFC2A-90AB-4E93-BB25-F2EA3B78975E}" type="presParOf" srcId="{1603B49D-5083-4E67-9301-91B83F53A48D}" destId="{93F24FBE-672B-4FCD-9CBC-17E55192E971}" srcOrd="8" destOrd="0" presId="urn:microsoft.com/office/officeart/2005/8/layout/vList2"/>
    <dgm:cxn modelId="{484D6B51-AA15-401E-A69F-DABD7303285B}" type="presParOf" srcId="{1603B49D-5083-4E67-9301-91B83F53A48D}" destId="{DE9DC666-C839-4B3A-80FA-34BB7F7009B9}" srcOrd="9" destOrd="0" presId="urn:microsoft.com/office/officeart/2005/8/layout/vList2"/>
    <dgm:cxn modelId="{3D1B48FD-9C83-41C0-B240-B55AD5EDEB0D}" type="presParOf" srcId="{1603B49D-5083-4E67-9301-91B83F53A48D}" destId="{E09751E6-2BB9-4150-8BF1-BCC42F69F376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3122B40-9EBD-407B-90E2-D8188984779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7C8A0BE-7CC3-4FA6-98EB-1F937737A909}">
      <dgm:prSet/>
      <dgm:spPr/>
      <dgm:t>
        <a:bodyPr/>
        <a:lstStyle/>
        <a:p>
          <a:r>
            <a:rPr lang="vi-VN" b="0" i="0" dirty="0"/>
            <a:t>Lý do chọn đề tà</a:t>
          </a:r>
          <a:r>
            <a:rPr lang="en-US" b="0" i="0" dirty="0" err="1"/>
            <a:t>i</a:t>
          </a:r>
          <a:r>
            <a:rPr lang="en-US" b="0" i="0" dirty="0"/>
            <a:t>:</a:t>
          </a:r>
          <a:endParaRPr lang="en-US" dirty="0"/>
        </a:p>
      </dgm:t>
    </dgm:pt>
    <dgm:pt modelId="{D7C536E5-72C6-499E-8C4C-C0D1866DBFD3}" cxnId="{5E418935-C81B-4E6F-895B-22615EAFEEC9}" type="parTrans">
      <dgm:prSet/>
      <dgm:spPr/>
      <dgm:t>
        <a:bodyPr/>
        <a:lstStyle/>
        <a:p>
          <a:endParaRPr lang="en-US"/>
        </a:p>
      </dgm:t>
    </dgm:pt>
    <dgm:pt modelId="{A4146CC6-56E3-4872-9453-DF9D3C04194A}" cxnId="{5E418935-C81B-4E6F-895B-22615EAFEEC9}" type="sibTrans">
      <dgm:prSet/>
      <dgm:spPr/>
      <dgm:t>
        <a:bodyPr/>
        <a:lstStyle/>
        <a:p>
          <a:endParaRPr lang="en-US"/>
        </a:p>
      </dgm:t>
    </dgm:pt>
    <dgm:pt modelId="{5225CBF2-275F-40A2-9004-E15311BE6552}">
      <dgm:prSet custT="1"/>
      <dgm:spPr/>
      <dgm:t>
        <a:bodyPr/>
        <a:lstStyle/>
        <a:p>
          <a:r>
            <a:rPr lang="en-US" sz="1800" b="0" i="0" dirty="0"/>
            <a:t>Robot </a:t>
          </a:r>
          <a:r>
            <a:rPr lang="en-US" sz="1800" b="0" i="0" dirty="0" err="1"/>
            <a:t>ngày</a:t>
          </a:r>
          <a:r>
            <a:rPr lang="en-US" sz="1800" b="0" i="0" dirty="0"/>
            <a:t> </a:t>
          </a:r>
          <a:r>
            <a:rPr lang="en-US" sz="1800" b="0" i="0" dirty="0" err="1"/>
            <a:t>càng</a:t>
          </a:r>
          <a:r>
            <a:rPr lang="en-US" sz="1800" b="0" i="0" dirty="0"/>
            <a:t> </a:t>
          </a:r>
          <a:r>
            <a:rPr lang="en-US" sz="1800" b="0" i="0" dirty="0" err="1"/>
            <a:t>được</a:t>
          </a:r>
          <a:r>
            <a:rPr lang="en-US" sz="1800" b="0" i="0" dirty="0"/>
            <a:t> </a:t>
          </a:r>
          <a:r>
            <a:rPr lang="en-US" sz="1800" b="0" i="0" dirty="0" err="1"/>
            <a:t>ứng</a:t>
          </a:r>
          <a:r>
            <a:rPr lang="en-US" sz="1800" b="0" i="0" dirty="0"/>
            <a:t> </a:t>
          </a:r>
          <a:r>
            <a:rPr lang="en-US" sz="1800" b="0" i="0" dirty="0" err="1"/>
            <a:t>dụng</a:t>
          </a:r>
          <a:r>
            <a:rPr lang="en-US" sz="1800" b="0" i="0" dirty="0"/>
            <a:t> </a:t>
          </a:r>
          <a:r>
            <a:rPr lang="en-US" sz="1800" b="0" i="0" dirty="0" err="1"/>
            <a:t>nhiều</a:t>
          </a:r>
          <a:r>
            <a:rPr lang="en-US" sz="1800" b="0" i="0" dirty="0"/>
            <a:t> </a:t>
          </a:r>
          <a:r>
            <a:rPr lang="en-US" sz="1800" b="0" i="0" dirty="0" err="1"/>
            <a:t>trong</a:t>
          </a:r>
          <a:r>
            <a:rPr lang="en-US" sz="1800" b="0" i="0" dirty="0"/>
            <a:t> </a:t>
          </a:r>
          <a:r>
            <a:rPr lang="en-US" sz="1800" b="0" i="0" dirty="0" err="1"/>
            <a:t>sản</a:t>
          </a:r>
          <a:r>
            <a:rPr lang="en-US" sz="1800" b="0" i="0" dirty="0"/>
            <a:t> </a:t>
          </a:r>
          <a:r>
            <a:rPr lang="en-US" sz="1800" b="0" i="0" dirty="0" err="1"/>
            <a:t>xuất</a:t>
          </a:r>
          <a:r>
            <a:rPr lang="en-US" sz="1800" b="0" i="0" dirty="0"/>
            <a:t>.</a:t>
          </a:r>
          <a:endParaRPr lang="en-US" sz="1800" dirty="0"/>
        </a:p>
      </dgm:t>
    </dgm:pt>
    <dgm:pt modelId="{1A271D94-C93D-41C9-BAD5-AC66F3FE946C}" cxnId="{6DB586C6-7DE0-4BBF-9141-D3105BB5AA3F}" type="parTrans">
      <dgm:prSet/>
      <dgm:spPr/>
      <dgm:t>
        <a:bodyPr/>
        <a:lstStyle/>
        <a:p>
          <a:endParaRPr lang="en-US"/>
        </a:p>
      </dgm:t>
    </dgm:pt>
    <dgm:pt modelId="{321983E4-9DF0-48DB-9E62-B231422E8472}" cxnId="{6DB586C6-7DE0-4BBF-9141-D3105BB5AA3F}" type="sibTrans">
      <dgm:prSet/>
      <dgm:spPr/>
      <dgm:t>
        <a:bodyPr/>
        <a:lstStyle/>
        <a:p>
          <a:endParaRPr lang="en-US"/>
        </a:p>
      </dgm:t>
    </dgm:pt>
    <dgm:pt modelId="{7B1469CF-8124-4C2B-8EFF-726BBCA88C73}">
      <dgm:prSet custT="1"/>
      <dgm:spPr/>
      <dgm:t>
        <a:bodyPr/>
        <a:lstStyle/>
        <a:p>
          <a:r>
            <a:rPr lang="vi-VN" sz="1800" b="0" i="0" dirty="0"/>
            <a:t>Kết hợp robot với xử lý ảnh mang lại khả năng "nhìn thấy" và "hiểu" môi trường xung quanh cho robo</a:t>
          </a:r>
          <a:r>
            <a:rPr lang="en-US" sz="1800" b="0" i="0" dirty="0"/>
            <a:t>t.</a:t>
          </a:r>
          <a:endParaRPr lang="en-US" sz="1800" dirty="0"/>
        </a:p>
      </dgm:t>
    </dgm:pt>
    <dgm:pt modelId="{0273ED86-33FA-45E3-9CB1-518A370CA2CF}" cxnId="{606C1846-FEB6-49A0-91D6-766CADAAD262}" type="parTrans">
      <dgm:prSet/>
      <dgm:spPr/>
      <dgm:t>
        <a:bodyPr/>
        <a:lstStyle/>
        <a:p>
          <a:endParaRPr lang="en-US"/>
        </a:p>
      </dgm:t>
    </dgm:pt>
    <dgm:pt modelId="{45E3CBFA-B839-4083-8C72-FE08D977D38C}" cxnId="{606C1846-FEB6-49A0-91D6-766CADAAD262}" type="sibTrans">
      <dgm:prSet/>
      <dgm:spPr/>
      <dgm:t>
        <a:bodyPr/>
        <a:lstStyle/>
        <a:p>
          <a:endParaRPr lang="en-US"/>
        </a:p>
      </dgm:t>
    </dgm:pt>
    <dgm:pt modelId="{2EED87A7-1779-4364-94B9-4BE91030C20D}">
      <dgm:prSet/>
      <dgm:spPr/>
      <dgm:t>
        <a:bodyPr/>
        <a:lstStyle/>
        <a:p>
          <a:r>
            <a:rPr lang="vi-VN" b="0" i="0" dirty="0"/>
            <a:t>Mục tiêu</a:t>
          </a:r>
          <a:endParaRPr lang="en-US" dirty="0"/>
        </a:p>
      </dgm:t>
    </dgm:pt>
    <dgm:pt modelId="{03017A41-C575-4F1E-A2FE-A0F685E9A2CE}" cxnId="{7BE05FD5-69FF-49C0-A285-D8DA6759E009}" type="parTrans">
      <dgm:prSet/>
      <dgm:spPr/>
      <dgm:t>
        <a:bodyPr/>
        <a:lstStyle/>
        <a:p>
          <a:endParaRPr lang="en-US"/>
        </a:p>
      </dgm:t>
    </dgm:pt>
    <dgm:pt modelId="{23654970-63A7-4206-8CED-BE234063BBC8}" cxnId="{7BE05FD5-69FF-49C0-A285-D8DA6759E009}" type="sibTrans">
      <dgm:prSet/>
      <dgm:spPr/>
      <dgm:t>
        <a:bodyPr/>
        <a:lstStyle/>
        <a:p>
          <a:endParaRPr lang="en-US"/>
        </a:p>
      </dgm:t>
    </dgm:pt>
    <dgm:pt modelId="{8979103C-BC77-44EA-8F3E-402E7787DD06}">
      <dgm:prSet custT="1"/>
      <dgm:spPr/>
      <dgm:t>
        <a:bodyPr/>
        <a:lstStyle/>
        <a:p>
          <a:r>
            <a:rPr lang="en-US" sz="1800" b="0" i="0" dirty="0" err="1"/>
            <a:t>Thiết</a:t>
          </a:r>
          <a:r>
            <a:rPr lang="en-US" sz="1800" b="0" i="0" dirty="0"/>
            <a:t> </a:t>
          </a:r>
          <a:r>
            <a:rPr lang="en-US" sz="1800" b="0" i="0" dirty="0" err="1"/>
            <a:t>kế</a:t>
          </a:r>
          <a:r>
            <a:rPr lang="en-US" sz="1800" b="0" i="0" dirty="0"/>
            <a:t> Robot, </a:t>
          </a:r>
          <a:r>
            <a:rPr lang="en-US" sz="1800" b="0" i="0" dirty="0" err="1"/>
            <a:t>xây</a:t>
          </a:r>
          <a:r>
            <a:rPr lang="en-US" sz="1800" b="0" i="0" dirty="0"/>
            <a:t> </a:t>
          </a:r>
          <a:r>
            <a:rPr lang="en-US" sz="1800" b="0" i="0" dirty="0" err="1"/>
            <a:t>dựng</a:t>
          </a:r>
          <a:r>
            <a:rPr lang="en-US" sz="1800" b="0" i="0" dirty="0"/>
            <a:t> </a:t>
          </a:r>
          <a:r>
            <a:rPr lang="en-US" sz="1800" b="0" i="0" dirty="0" err="1"/>
            <a:t>phần</a:t>
          </a:r>
          <a:r>
            <a:rPr lang="en-US" sz="1800" b="0" i="0" dirty="0"/>
            <a:t> </a:t>
          </a:r>
          <a:r>
            <a:rPr lang="en-US" sz="1800" b="0" i="0" dirty="0" err="1"/>
            <a:t>cứng</a:t>
          </a:r>
          <a:r>
            <a:rPr lang="en-US" sz="1800" b="0" i="0" dirty="0"/>
            <a:t>.</a:t>
          </a:r>
          <a:endParaRPr lang="en-US" sz="1800" dirty="0"/>
        </a:p>
      </dgm:t>
    </dgm:pt>
    <dgm:pt modelId="{9BE6E1D5-08EF-4EBE-806B-A00737D2C53B}" cxnId="{C001CC3D-7C1C-45D1-BD18-BFC917B0AEA4}" type="parTrans">
      <dgm:prSet/>
      <dgm:spPr/>
      <dgm:t>
        <a:bodyPr/>
        <a:lstStyle/>
        <a:p>
          <a:endParaRPr lang="en-US"/>
        </a:p>
      </dgm:t>
    </dgm:pt>
    <dgm:pt modelId="{7CEBD225-EF87-48BD-A726-5EC460A834E0}" cxnId="{C001CC3D-7C1C-45D1-BD18-BFC917B0AEA4}" type="sibTrans">
      <dgm:prSet/>
      <dgm:spPr/>
      <dgm:t>
        <a:bodyPr/>
        <a:lstStyle/>
        <a:p>
          <a:endParaRPr lang="en-US"/>
        </a:p>
      </dgm:t>
    </dgm:pt>
    <dgm:pt modelId="{7ABB1F7E-0876-4C3B-A5A9-C3A329C1B819}">
      <dgm:prSet custT="1"/>
      <dgm:spPr/>
      <dgm:t>
        <a:bodyPr/>
        <a:lstStyle/>
        <a:p>
          <a:r>
            <a:rPr lang="en-US" sz="1800" b="0" i="0" dirty="0" err="1"/>
            <a:t>Tính</a:t>
          </a:r>
          <a:r>
            <a:rPr lang="en-US" sz="1800" b="0" i="0" dirty="0"/>
            <a:t> </a:t>
          </a:r>
          <a:r>
            <a:rPr lang="en-US" sz="1800" b="0" i="0" dirty="0" err="1"/>
            <a:t>toán</a:t>
          </a:r>
          <a:r>
            <a:rPr lang="en-US" sz="1800" b="0" i="0" dirty="0"/>
            <a:t> </a:t>
          </a:r>
          <a:r>
            <a:rPr lang="en-US" sz="1800" b="0" i="0" dirty="0" err="1"/>
            <a:t>động</a:t>
          </a:r>
          <a:r>
            <a:rPr lang="en-US" sz="1800" b="0" i="0" dirty="0"/>
            <a:t> </a:t>
          </a:r>
          <a:r>
            <a:rPr lang="en-US" sz="1800" b="0" i="0" dirty="0" err="1"/>
            <a:t>học</a:t>
          </a:r>
          <a:r>
            <a:rPr lang="en-US" sz="1800" b="0" i="0" dirty="0"/>
            <a:t> </a:t>
          </a:r>
          <a:r>
            <a:rPr lang="en-US" sz="1800" b="0" i="0" dirty="0" err="1"/>
            <a:t>cho</a:t>
          </a:r>
          <a:r>
            <a:rPr lang="en-US" sz="1800" b="0" i="0" dirty="0"/>
            <a:t> Robot, </a:t>
          </a:r>
          <a:r>
            <a:rPr lang="en-US" sz="1800" b="0" i="0" dirty="0" err="1"/>
            <a:t>lập</a:t>
          </a:r>
          <a:r>
            <a:rPr lang="en-US" sz="1800" b="0" i="0" dirty="0"/>
            <a:t> </a:t>
          </a:r>
          <a:r>
            <a:rPr lang="en-US" sz="1800" b="0" i="0" dirty="0" err="1"/>
            <a:t>trình</a:t>
          </a:r>
          <a:r>
            <a:rPr lang="en-US" sz="1800" b="0" i="0" dirty="0"/>
            <a:t> </a:t>
          </a:r>
          <a:r>
            <a:rPr lang="en-US" sz="1800" b="0" i="0" dirty="0" err="1"/>
            <a:t>cho</a:t>
          </a:r>
          <a:r>
            <a:rPr lang="en-US" sz="1800" b="0" i="0" dirty="0"/>
            <a:t> vi </a:t>
          </a:r>
          <a:r>
            <a:rPr lang="en-US" sz="1800" b="0" i="0" dirty="0" err="1"/>
            <a:t>điều</a:t>
          </a:r>
          <a:r>
            <a:rPr lang="en-US" sz="1800" b="0" i="0" dirty="0"/>
            <a:t> </a:t>
          </a:r>
          <a:r>
            <a:rPr lang="en-US" sz="1800" b="0" i="0" dirty="0" err="1"/>
            <a:t>khiển</a:t>
          </a:r>
          <a:endParaRPr lang="en-US" sz="1800" dirty="0"/>
        </a:p>
      </dgm:t>
    </dgm:pt>
    <dgm:pt modelId="{675D9537-FCFB-45A6-A12E-0AAA989A7FA9}" cxnId="{93BBA450-1EEA-44FE-8DA3-AE3F0507D178}" type="parTrans">
      <dgm:prSet/>
      <dgm:spPr/>
      <dgm:t>
        <a:bodyPr/>
        <a:lstStyle/>
        <a:p>
          <a:endParaRPr lang="en-US"/>
        </a:p>
      </dgm:t>
    </dgm:pt>
    <dgm:pt modelId="{FB71D919-0281-47A9-9C68-2F0EB0E2B4C1}" cxnId="{93BBA450-1EEA-44FE-8DA3-AE3F0507D178}" type="sibTrans">
      <dgm:prSet/>
      <dgm:spPr/>
      <dgm:t>
        <a:bodyPr/>
        <a:lstStyle/>
        <a:p>
          <a:endParaRPr lang="en-US"/>
        </a:p>
      </dgm:t>
    </dgm:pt>
    <dgm:pt modelId="{6F9C3958-E486-47B9-B20D-06E8F850FF68}">
      <dgm:prSet custT="1"/>
      <dgm:spPr/>
      <dgm:t>
        <a:bodyPr/>
        <a:lstStyle/>
        <a:p>
          <a:r>
            <a:rPr lang="en-US" sz="1800" b="0" i="0" dirty="0" err="1"/>
            <a:t>Áp</a:t>
          </a:r>
          <a:r>
            <a:rPr lang="en-US" sz="1800" b="0" i="0" dirty="0"/>
            <a:t> </a:t>
          </a:r>
          <a:r>
            <a:rPr lang="en-US" sz="1800" b="0" i="0" dirty="0" err="1"/>
            <a:t>dụng</a:t>
          </a:r>
          <a:r>
            <a:rPr lang="en-US" sz="1800" b="0" i="0" dirty="0"/>
            <a:t> </a:t>
          </a:r>
          <a:r>
            <a:rPr lang="en-US" sz="1800" b="0" i="0" dirty="0" err="1"/>
            <a:t>xử</a:t>
          </a:r>
          <a:r>
            <a:rPr lang="en-US" sz="1800" b="0" i="0" dirty="0"/>
            <a:t> </a:t>
          </a:r>
          <a:r>
            <a:rPr lang="en-US" sz="1800" b="0" i="0" dirty="0" err="1"/>
            <a:t>lý</a:t>
          </a:r>
          <a:r>
            <a:rPr lang="en-US" sz="1800" b="0" i="0" dirty="0"/>
            <a:t> </a:t>
          </a:r>
          <a:r>
            <a:rPr lang="en-US" sz="1800" b="0" i="0" dirty="0" err="1"/>
            <a:t>ảnh</a:t>
          </a:r>
          <a:r>
            <a:rPr lang="en-US" sz="1800" b="0" i="0" dirty="0"/>
            <a:t>, </a:t>
          </a:r>
          <a:r>
            <a:rPr lang="en-US" sz="1800" b="0" i="0" dirty="0" err="1"/>
            <a:t>kiến</a:t>
          </a:r>
          <a:r>
            <a:rPr lang="en-US" sz="1800" b="0" i="0" dirty="0"/>
            <a:t> </a:t>
          </a:r>
          <a:r>
            <a:rPr lang="en-US" sz="1800" b="0" i="0" dirty="0" err="1"/>
            <a:t>thức</a:t>
          </a:r>
          <a:r>
            <a:rPr lang="en-US" sz="1800" b="0" i="0" dirty="0"/>
            <a:t> ma </a:t>
          </a:r>
          <a:r>
            <a:rPr lang="en-US" sz="1800" b="0" i="0" dirty="0" err="1"/>
            <a:t>trận</a:t>
          </a:r>
          <a:r>
            <a:rPr lang="en-US" sz="1800" b="0" i="0" dirty="0"/>
            <a:t> </a:t>
          </a:r>
          <a:r>
            <a:rPr lang="en-US" sz="1800" b="0" i="0" dirty="0" err="1"/>
            <a:t>chuyển</a:t>
          </a:r>
          <a:r>
            <a:rPr lang="en-US" sz="1800" b="0" i="0" dirty="0"/>
            <a:t> </a:t>
          </a:r>
          <a:r>
            <a:rPr lang="en-US" sz="1800" b="0" i="0" dirty="0" err="1"/>
            <a:t>để</a:t>
          </a:r>
          <a:r>
            <a:rPr lang="en-US" sz="1800" b="0" i="0" dirty="0"/>
            <a:t> Robot </a:t>
          </a:r>
          <a:r>
            <a:rPr lang="en-US" sz="1800" b="0" i="0" dirty="0" err="1"/>
            <a:t>nhận</a:t>
          </a:r>
          <a:r>
            <a:rPr lang="en-US" sz="1800" b="0" i="0" dirty="0"/>
            <a:t> </a:t>
          </a:r>
          <a:r>
            <a:rPr lang="en-US" sz="1800" b="0" i="0" dirty="0" err="1"/>
            <a:t>biết</a:t>
          </a:r>
          <a:r>
            <a:rPr lang="en-US" sz="1800" b="0" i="0" dirty="0"/>
            <a:t> </a:t>
          </a:r>
          <a:r>
            <a:rPr lang="en-US" sz="1800" b="0" i="0" dirty="0" err="1"/>
            <a:t>tọa</a:t>
          </a:r>
          <a:r>
            <a:rPr lang="en-US" sz="1800" b="0" i="0" dirty="0"/>
            <a:t> </a:t>
          </a:r>
          <a:r>
            <a:rPr lang="en-US" sz="1800" b="0" i="0" dirty="0" err="1"/>
            <a:t>độ</a:t>
          </a:r>
          <a:r>
            <a:rPr lang="en-US" sz="1800" b="0" i="0" dirty="0"/>
            <a:t>, </a:t>
          </a:r>
          <a:r>
            <a:rPr lang="en-US" sz="1800" b="0" i="0" dirty="0" err="1"/>
            <a:t>màu</a:t>
          </a:r>
          <a:r>
            <a:rPr lang="en-US" sz="1800" b="0" i="0" dirty="0"/>
            <a:t> </a:t>
          </a:r>
          <a:r>
            <a:rPr lang="en-US" sz="1800" b="0" i="0" dirty="0" err="1"/>
            <a:t>sắc</a:t>
          </a:r>
          <a:r>
            <a:rPr lang="en-US" sz="1800" b="0" i="0" dirty="0"/>
            <a:t> </a:t>
          </a:r>
          <a:r>
            <a:rPr lang="en-US" sz="1800" b="0" i="0" dirty="0" err="1"/>
            <a:t>vật</a:t>
          </a:r>
          <a:r>
            <a:rPr lang="en-US" sz="1800" b="0" i="0" dirty="0"/>
            <a:t> </a:t>
          </a:r>
          <a:r>
            <a:rPr lang="en-US" sz="1800" b="0" i="0" dirty="0" err="1"/>
            <a:t>thể</a:t>
          </a:r>
          <a:endParaRPr lang="en-US" sz="1800" dirty="0"/>
        </a:p>
      </dgm:t>
    </dgm:pt>
    <dgm:pt modelId="{80332B03-ABD7-4FC3-8191-2DE5E5EFD33B}" cxnId="{5F0C60AB-8FF4-4BE4-B820-A5E0AE17C9FD}" type="parTrans">
      <dgm:prSet/>
      <dgm:spPr/>
      <dgm:t>
        <a:bodyPr/>
        <a:lstStyle/>
        <a:p>
          <a:endParaRPr lang="en-US"/>
        </a:p>
      </dgm:t>
    </dgm:pt>
    <dgm:pt modelId="{18B732E6-BD07-442D-9F3C-270C220AEACA}" cxnId="{5F0C60AB-8FF4-4BE4-B820-A5E0AE17C9FD}" type="sibTrans">
      <dgm:prSet/>
      <dgm:spPr/>
      <dgm:t>
        <a:bodyPr/>
        <a:lstStyle/>
        <a:p>
          <a:endParaRPr lang="en-US"/>
        </a:p>
      </dgm:t>
    </dgm:pt>
    <dgm:pt modelId="{23E439B7-9AF1-43E1-A893-2938FF61B82A}">
      <dgm:prSet/>
      <dgm:spPr/>
      <dgm:t>
        <a:bodyPr/>
        <a:lstStyle/>
        <a:p>
          <a:r>
            <a:rPr lang="vi-VN" b="0" i="0" dirty="0"/>
            <a:t>Giới hạn của đề tài</a:t>
          </a:r>
          <a:endParaRPr lang="en-US" dirty="0"/>
        </a:p>
      </dgm:t>
    </dgm:pt>
    <dgm:pt modelId="{B716E741-C86B-471D-978A-C889A593ED26}" cxnId="{FBD9153A-AA96-432A-8A37-EB67EE590AF5}" type="parTrans">
      <dgm:prSet/>
      <dgm:spPr/>
      <dgm:t>
        <a:bodyPr/>
        <a:lstStyle/>
        <a:p>
          <a:endParaRPr lang="en-US"/>
        </a:p>
      </dgm:t>
    </dgm:pt>
    <dgm:pt modelId="{13673786-4804-49F4-A296-5EB81C024629}" cxnId="{FBD9153A-AA96-432A-8A37-EB67EE590AF5}" type="sibTrans">
      <dgm:prSet/>
      <dgm:spPr/>
      <dgm:t>
        <a:bodyPr/>
        <a:lstStyle/>
        <a:p>
          <a:endParaRPr lang="en-US"/>
        </a:p>
      </dgm:t>
    </dgm:pt>
    <dgm:pt modelId="{D23ABFB2-9E17-4C0E-91AA-F70811E29E61}">
      <dgm:prSet custT="1"/>
      <dgm:spPr/>
      <dgm:t>
        <a:bodyPr/>
        <a:lstStyle/>
        <a:p>
          <a:r>
            <a:rPr lang="en-US" sz="1800" b="0" i="0" dirty="0"/>
            <a:t>Robot </a:t>
          </a:r>
          <a:r>
            <a:rPr lang="en-US" sz="1800" b="0" i="0" dirty="0" err="1"/>
            <a:t>có</a:t>
          </a:r>
          <a:r>
            <a:rPr lang="en-US" sz="1800" b="0" i="0" dirty="0"/>
            <a:t> </a:t>
          </a:r>
          <a:r>
            <a:rPr lang="en-US" sz="1800" b="0" i="0" dirty="0" err="1"/>
            <a:t>ba</a:t>
          </a:r>
          <a:r>
            <a:rPr lang="en-US" sz="1800" b="0" i="0" dirty="0"/>
            <a:t> </a:t>
          </a:r>
          <a:r>
            <a:rPr lang="en-US" sz="1800" b="0" i="0" dirty="0" err="1"/>
            <a:t>bậc</a:t>
          </a:r>
          <a:r>
            <a:rPr lang="en-US" sz="1800" b="0" i="0" dirty="0"/>
            <a:t> </a:t>
          </a:r>
          <a:r>
            <a:rPr lang="en-US" sz="1800" b="0" i="0" dirty="0" err="1"/>
            <a:t>tự</a:t>
          </a:r>
          <a:r>
            <a:rPr lang="en-US" sz="1800" b="0" i="0" dirty="0"/>
            <a:t> do, </a:t>
          </a:r>
          <a:r>
            <a:rPr lang="en-US" sz="1800" b="0" i="0" dirty="0" err="1"/>
            <a:t>cho</a:t>
          </a:r>
          <a:r>
            <a:rPr lang="en-US" sz="1800" b="0" i="0" dirty="0"/>
            <a:t> </a:t>
          </a:r>
          <a:r>
            <a:rPr lang="en-US" sz="1800" b="0" i="0" dirty="0" err="1"/>
            <a:t>nên</a:t>
          </a:r>
          <a:r>
            <a:rPr lang="en-US" sz="1800" b="0" i="0" dirty="0"/>
            <a:t> </a:t>
          </a:r>
          <a:r>
            <a:rPr lang="en-US" sz="1800" b="0" i="0" dirty="0" err="1"/>
            <a:t>chưa</a:t>
          </a:r>
          <a:r>
            <a:rPr lang="en-US" sz="1800" b="0" i="0" dirty="0"/>
            <a:t> </a:t>
          </a:r>
          <a:r>
            <a:rPr lang="en-US" sz="1800" b="0" i="0" dirty="0" err="1"/>
            <a:t>đủ</a:t>
          </a:r>
          <a:r>
            <a:rPr lang="en-US" sz="1800" b="0" i="0" dirty="0"/>
            <a:t> </a:t>
          </a:r>
          <a:r>
            <a:rPr lang="en-US" sz="1800" b="0" i="0" dirty="0" err="1"/>
            <a:t>linh</a:t>
          </a:r>
          <a:r>
            <a:rPr lang="en-US" sz="1800" b="0" i="0" dirty="0"/>
            <a:t> </a:t>
          </a:r>
          <a:r>
            <a:rPr lang="en-US" sz="1800" b="0" i="0" dirty="0" err="1"/>
            <a:t>hoạt</a:t>
          </a:r>
          <a:r>
            <a:rPr lang="en-US" sz="1800" b="0" i="0" dirty="0"/>
            <a:t> </a:t>
          </a:r>
          <a:r>
            <a:rPr lang="en-US" sz="1800" b="0" i="0" dirty="0" err="1"/>
            <a:t>trong</a:t>
          </a:r>
          <a:r>
            <a:rPr lang="en-US" sz="1800" b="0" i="0" dirty="0"/>
            <a:t> </a:t>
          </a:r>
          <a:r>
            <a:rPr lang="en-US" sz="1800" b="0" i="0" dirty="0" err="1"/>
            <a:t>không</a:t>
          </a:r>
          <a:r>
            <a:rPr lang="en-US" sz="1800" b="0" i="0" dirty="0"/>
            <a:t> </a:t>
          </a:r>
          <a:r>
            <a:rPr lang="en-US" sz="1800" b="0" i="0" dirty="0" err="1"/>
            <a:t>gian</a:t>
          </a:r>
          <a:r>
            <a:rPr lang="en-US" sz="1800" b="0" i="0" dirty="0"/>
            <a:t> </a:t>
          </a:r>
          <a:r>
            <a:rPr lang="en-US" sz="1800" b="0" i="0" dirty="0" err="1"/>
            <a:t>làm</a:t>
          </a:r>
          <a:r>
            <a:rPr lang="en-US" sz="1800" b="0" i="0" dirty="0"/>
            <a:t> </a:t>
          </a:r>
          <a:r>
            <a:rPr lang="en-US" sz="1800" b="0" i="0" dirty="0" err="1"/>
            <a:t>việc</a:t>
          </a:r>
          <a:r>
            <a:rPr lang="en-US" sz="1800" b="0" i="0" dirty="0"/>
            <a:t> 3D.</a:t>
          </a:r>
          <a:endParaRPr lang="en-US" sz="1800" dirty="0"/>
        </a:p>
      </dgm:t>
    </dgm:pt>
    <dgm:pt modelId="{7B3C71BB-BE0B-44D9-8921-5BFB3B5F68AB}" cxnId="{F3EECBA3-EBDB-4601-9BA7-66E8B0934764}" type="parTrans">
      <dgm:prSet/>
      <dgm:spPr/>
      <dgm:t>
        <a:bodyPr/>
        <a:lstStyle/>
        <a:p>
          <a:endParaRPr lang="en-US"/>
        </a:p>
      </dgm:t>
    </dgm:pt>
    <dgm:pt modelId="{3972D80E-BE05-4380-A77E-BD0E0C33F510}" cxnId="{F3EECBA3-EBDB-4601-9BA7-66E8B0934764}" type="sibTrans">
      <dgm:prSet/>
      <dgm:spPr/>
      <dgm:t>
        <a:bodyPr/>
        <a:lstStyle/>
        <a:p>
          <a:endParaRPr lang="en-US"/>
        </a:p>
      </dgm:t>
    </dgm:pt>
    <dgm:pt modelId="{3D92213F-E25F-4320-9F93-8B6310D23EEC}">
      <dgm:prSet custT="1"/>
      <dgm:spPr/>
      <dgm:t>
        <a:bodyPr/>
        <a:lstStyle/>
        <a:p>
          <a:r>
            <a:rPr lang="vi-VN" sz="1800" b="0" i="0" dirty="0"/>
            <a:t>Mô hình không sử dụng encoder tuyệt đối, do đó việc xác định vị trí "Home" phải được thực hiện thủ công</a:t>
          </a:r>
          <a:r>
            <a:rPr lang="en-US" sz="1800" b="0" i="0" dirty="0"/>
            <a:t>.</a:t>
          </a:r>
          <a:endParaRPr lang="en-US" sz="1800" dirty="0"/>
        </a:p>
      </dgm:t>
    </dgm:pt>
    <dgm:pt modelId="{CBF79A24-89A7-49FE-B918-1F7F71E7002C}" cxnId="{3E5E9FBF-677E-4D36-8D1F-F7F32F645242}" type="parTrans">
      <dgm:prSet/>
      <dgm:spPr/>
      <dgm:t>
        <a:bodyPr/>
        <a:lstStyle/>
        <a:p>
          <a:endParaRPr lang="en-US"/>
        </a:p>
      </dgm:t>
    </dgm:pt>
    <dgm:pt modelId="{F120586C-2AE2-4008-89F9-C0BCBF493802}" cxnId="{3E5E9FBF-677E-4D36-8D1F-F7F32F645242}" type="sibTrans">
      <dgm:prSet/>
      <dgm:spPr/>
      <dgm:t>
        <a:bodyPr/>
        <a:lstStyle/>
        <a:p>
          <a:endParaRPr lang="en-US"/>
        </a:p>
      </dgm:t>
    </dgm:pt>
    <dgm:pt modelId="{BF77B732-B8A7-4558-91BF-08AE2853D6AE}">
      <dgm:prSet custT="1"/>
      <dgm:spPr/>
      <dgm:t>
        <a:bodyPr/>
        <a:lstStyle/>
        <a:p>
          <a:r>
            <a:rPr lang="en-US" sz="1800" b="0" i="0" dirty="0" err="1"/>
            <a:t>Mô</a:t>
          </a:r>
          <a:r>
            <a:rPr lang="en-US" sz="1800" b="0" i="0" dirty="0"/>
            <a:t> </a:t>
          </a:r>
          <a:r>
            <a:rPr lang="en-US" sz="1800" b="0" i="0" dirty="0" err="1"/>
            <a:t>hình</a:t>
          </a:r>
          <a:r>
            <a:rPr lang="en-US" sz="1800" b="0" i="0" dirty="0"/>
            <a:t> </a:t>
          </a:r>
          <a:r>
            <a:rPr lang="en-US" sz="1800" b="0" i="0" dirty="0" err="1"/>
            <a:t>chỉ</a:t>
          </a:r>
          <a:r>
            <a:rPr lang="en-US" sz="1800" b="0" i="0" dirty="0"/>
            <a:t> </a:t>
          </a:r>
          <a:r>
            <a:rPr lang="en-US" sz="1800" b="0" i="0" dirty="0" err="1"/>
            <a:t>phân</a:t>
          </a:r>
          <a:r>
            <a:rPr lang="en-US" sz="1800" b="0" i="0" dirty="0"/>
            <a:t> </a:t>
          </a:r>
          <a:r>
            <a:rPr lang="en-US" sz="1800" b="0" i="0" dirty="0" err="1"/>
            <a:t>loại</a:t>
          </a:r>
          <a:r>
            <a:rPr lang="en-US" sz="1800" b="0" i="0" dirty="0"/>
            <a:t> </a:t>
          </a:r>
          <a:r>
            <a:rPr lang="en-US" sz="1800" b="0" i="0" dirty="0" err="1"/>
            <a:t>được</a:t>
          </a:r>
          <a:r>
            <a:rPr lang="en-US" sz="1800" b="0" i="0" dirty="0"/>
            <a:t> </a:t>
          </a:r>
          <a:r>
            <a:rPr lang="en-US" sz="1800" b="0" i="0" dirty="0" err="1"/>
            <a:t>màu</a:t>
          </a:r>
          <a:r>
            <a:rPr lang="en-US" sz="1800" b="0" i="0" dirty="0"/>
            <a:t> </a:t>
          </a:r>
          <a:r>
            <a:rPr lang="en-US" sz="1800" b="0" i="0" dirty="0" err="1"/>
            <a:t>sắc</a:t>
          </a:r>
          <a:endParaRPr lang="en-US" sz="1800" dirty="0"/>
        </a:p>
      </dgm:t>
    </dgm:pt>
    <dgm:pt modelId="{3BA8E429-31EF-49D5-B111-5F0E422034CB}" cxnId="{67A2133F-9AA7-49CC-9127-6EDCBAE4291C}" type="parTrans">
      <dgm:prSet/>
      <dgm:spPr/>
      <dgm:t>
        <a:bodyPr/>
        <a:lstStyle/>
        <a:p>
          <a:endParaRPr lang="en-US"/>
        </a:p>
      </dgm:t>
    </dgm:pt>
    <dgm:pt modelId="{0A51936F-08C2-4A71-AA61-25A059F19907}" cxnId="{67A2133F-9AA7-49CC-9127-6EDCBAE4291C}" type="sibTrans">
      <dgm:prSet/>
      <dgm:spPr/>
      <dgm:t>
        <a:bodyPr/>
        <a:lstStyle/>
        <a:p>
          <a:endParaRPr lang="en-US"/>
        </a:p>
      </dgm:t>
    </dgm:pt>
    <dgm:pt modelId="{9954BE7C-F8D1-4B08-963F-3BBE1FD94316}" type="pres">
      <dgm:prSet presAssocID="{D3122B40-9EBD-407B-90E2-D8188984779C}" presName="linear" presStyleCnt="0">
        <dgm:presLayoutVars>
          <dgm:animLvl val="lvl"/>
          <dgm:resizeHandles val="exact"/>
        </dgm:presLayoutVars>
      </dgm:prSet>
      <dgm:spPr/>
    </dgm:pt>
    <dgm:pt modelId="{18DC115C-D23D-421D-9085-3C3A29893F84}" type="pres">
      <dgm:prSet presAssocID="{F7C8A0BE-7CC3-4FA6-98EB-1F937737A909}" presName="parentText" presStyleLbl="node1" presStyleIdx="0" presStyleCnt="3" custScaleY="86827">
        <dgm:presLayoutVars>
          <dgm:chMax val="0"/>
          <dgm:bulletEnabled val="1"/>
        </dgm:presLayoutVars>
      </dgm:prSet>
      <dgm:spPr/>
    </dgm:pt>
    <dgm:pt modelId="{57752EBE-0235-4BFC-A275-E5CA83057AF9}" type="pres">
      <dgm:prSet presAssocID="{F7C8A0BE-7CC3-4FA6-98EB-1F937737A909}" presName="childText" presStyleLbl="revTx" presStyleIdx="0" presStyleCnt="3">
        <dgm:presLayoutVars>
          <dgm:bulletEnabled val="1"/>
        </dgm:presLayoutVars>
      </dgm:prSet>
      <dgm:spPr/>
    </dgm:pt>
    <dgm:pt modelId="{541B6594-6CBE-4F98-BC24-160B496BD59D}" type="pres">
      <dgm:prSet presAssocID="{2EED87A7-1779-4364-94B9-4BE91030C20D}" presName="parentText" presStyleLbl="node1" presStyleIdx="1" presStyleCnt="3" custScaleY="91030">
        <dgm:presLayoutVars>
          <dgm:chMax val="0"/>
          <dgm:bulletEnabled val="1"/>
        </dgm:presLayoutVars>
      </dgm:prSet>
      <dgm:spPr/>
    </dgm:pt>
    <dgm:pt modelId="{1FA2D32F-ECCC-40AA-9FB6-D487379A7023}" type="pres">
      <dgm:prSet presAssocID="{2EED87A7-1779-4364-94B9-4BE91030C20D}" presName="childText" presStyleLbl="revTx" presStyleIdx="1" presStyleCnt="3">
        <dgm:presLayoutVars>
          <dgm:bulletEnabled val="1"/>
        </dgm:presLayoutVars>
      </dgm:prSet>
      <dgm:spPr/>
    </dgm:pt>
    <dgm:pt modelId="{F823F2F3-EF73-490F-9D34-8EC8FF6CB7FA}" type="pres">
      <dgm:prSet presAssocID="{23E439B7-9AF1-43E1-A893-2938FF61B82A}" presName="parentText" presStyleLbl="node1" presStyleIdx="2" presStyleCnt="3" custScaleY="85462">
        <dgm:presLayoutVars>
          <dgm:chMax val="0"/>
          <dgm:bulletEnabled val="1"/>
        </dgm:presLayoutVars>
      </dgm:prSet>
      <dgm:spPr/>
    </dgm:pt>
    <dgm:pt modelId="{AB38DFF8-E42E-43C0-B28A-66A7CEF87D87}" type="pres">
      <dgm:prSet presAssocID="{23E439B7-9AF1-43E1-A893-2938FF61B82A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229D1C1B-8F06-45DE-9EEB-E4DDF6030FC6}" type="presOf" srcId="{2EED87A7-1779-4364-94B9-4BE91030C20D}" destId="{541B6594-6CBE-4F98-BC24-160B496BD59D}" srcOrd="0" destOrd="0" presId="urn:microsoft.com/office/officeart/2005/8/layout/vList2"/>
    <dgm:cxn modelId="{1FC1B224-4ACA-474B-B7C6-A1D162D956EF}" type="presOf" srcId="{6F9C3958-E486-47B9-B20D-06E8F850FF68}" destId="{1FA2D32F-ECCC-40AA-9FB6-D487379A7023}" srcOrd="0" destOrd="2" presId="urn:microsoft.com/office/officeart/2005/8/layout/vList2"/>
    <dgm:cxn modelId="{1F945F30-47B7-42F6-B605-D7E1E516E177}" type="presOf" srcId="{D23ABFB2-9E17-4C0E-91AA-F70811E29E61}" destId="{AB38DFF8-E42E-43C0-B28A-66A7CEF87D87}" srcOrd="0" destOrd="0" presId="urn:microsoft.com/office/officeart/2005/8/layout/vList2"/>
    <dgm:cxn modelId="{77B23F31-C704-4EB4-9CFC-F173185BB8EC}" type="presOf" srcId="{7ABB1F7E-0876-4C3B-A5A9-C3A329C1B819}" destId="{1FA2D32F-ECCC-40AA-9FB6-D487379A7023}" srcOrd="0" destOrd="1" presId="urn:microsoft.com/office/officeart/2005/8/layout/vList2"/>
    <dgm:cxn modelId="{5E418935-C81B-4E6F-895B-22615EAFEEC9}" srcId="{D3122B40-9EBD-407B-90E2-D8188984779C}" destId="{F7C8A0BE-7CC3-4FA6-98EB-1F937737A909}" srcOrd="0" destOrd="0" parTransId="{D7C536E5-72C6-499E-8C4C-C0D1866DBFD3}" sibTransId="{A4146CC6-56E3-4872-9453-DF9D3C04194A}"/>
    <dgm:cxn modelId="{FBD9153A-AA96-432A-8A37-EB67EE590AF5}" srcId="{D3122B40-9EBD-407B-90E2-D8188984779C}" destId="{23E439B7-9AF1-43E1-A893-2938FF61B82A}" srcOrd="2" destOrd="0" parTransId="{B716E741-C86B-471D-978A-C889A593ED26}" sibTransId="{13673786-4804-49F4-A296-5EB81C024629}"/>
    <dgm:cxn modelId="{C001CC3D-7C1C-45D1-BD18-BFC917B0AEA4}" srcId="{2EED87A7-1779-4364-94B9-4BE91030C20D}" destId="{8979103C-BC77-44EA-8F3E-402E7787DD06}" srcOrd="0" destOrd="0" parTransId="{9BE6E1D5-08EF-4EBE-806B-A00737D2C53B}" sibTransId="{7CEBD225-EF87-48BD-A726-5EC460A834E0}"/>
    <dgm:cxn modelId="{67A2133F-9AA7-49CC-9127-6EDCBAE4291C}" srcId="{23E439B7-9AF1-43E1-A893-2938FF61B82A}" destId="{BF77B732-B8A7-4558-91BF-08AE2853D6AE}" srcOrd="2" destOrd="0" parTransId="{3BA8E429-31EF-49D5-B111-5F0E422034CB}" sibTransId="{0A51936F-08C2-4A71-AA61-25A059F19907}"/>
    <dgm:cxn modelId="{606C1846-FEB6-49A0-91D6-766CADAAD262}" srcId="{F7C8A0BE-7CC3-4FA6-98EB-1F937737A909}" destId="{7B1469CF-8124-4C2B-8EFF-726BBCA88C73}" srcOrd="1" destOrd="0" parTransId="{0273ED86-33FA-45E3-9CB1-518A370CA2CF}" sibTransId="{45E3CBFA-B839-4083-8C72-FE08D977D38C}"/>
    <dgm:cxn modelId="{662D234F-D845-4025-9F09-DC3C9232A82C}" type="presOf" srcId="{7B1469CF-8124-4C2B-8EFF-726BBCA88C73}" destId="{57752EBE-0235-4BFC-A275-E5CA83057AF9}" srcOrd="0" destOrd="1" presId="urn:microsoft.com/office/officeart/2005/8/layout/vList2"/>
    <dgm:cxn modelId="{93BBA450-1EEA-44FE-8DA3-AE3F0507D178}" srcId="{2EED87A7-1779-4364-94B9-4BE91030C20D}" destId="{7ABB1F7E-0876-4C3B-A5A9-C3A329C1B819}" srcOrd="1" destOrd="0" parTransId="{675D9537-FCFB-45A6-A12E-0AAA989A7FA9}" sibTransId="{FB71D919-0281-47A9-9C68-2F0EB0E2B4C1}"/>
    <dgm:cxn modelId="{8534117D-F8A3-4316-857A-6EE32914A82A}" type="presOf" srcId="{8979103C-BC77-44EA-8F3E-402E7787DD06}" destId="{1FA2D32F-ECCC-40AA-9FB6-D487379A7023}" srcOrd="0" destOrd="0" presId="urn:microsoft.com/office/officeart/2005/8/layout/vList2"/>
    <dgm:cxn modelId="{6FF67595-8508-4951-8F6D-A98914008AD3}" type="presOf" srcId="{5225CBF2-275F-40A2-9004-E15311BE6552}" destId="{57752EBE-0235-4BFC-A275-E5CA83057AF9}" srcOrd="0" destOrd="0" presId="urn:microsoft.com/office/officeart/2005/8/layout/vList2"/>
    <dgm:cxn modelId="{F3EECBA3-EBDB-4601-9BA7-66E8B0934764}" srcId="{23E439B7-9AF1-43E1-A893-2938FF61B82A}" destId="{D23ABFB2-9E17-4C0E-91AA-F70811E29E61}" srcOrd="0" destOrd="0" parTransId="{7B3C71BB-BE0B-44D9-8921-5BFB3B5F68AB}" sibTransId="{3972D80E-BE05-4380-A77E-BD0E0C33F510}"/>
    <dgm:cxn modelId="{946D2AAB-390E-4F12-A089-A20072659BF2}" type="presOf" srcId="{F7C8A0BE-7CC3-4FA6-98EB-1F937737A909}" destId="{18DC115C-D23D-421D-9085-3C3A29893F84}" srcOrd="0" destOrd="0" presId="urn:microsoft.com/office/officeart/2005/8/layout/vList2"/>
    <dgm:cxn modelId="{5F0C60AB-8FF4-4BE4-B820-A5E0AE17C9FD}" srcId="{2EED87A7-1779-4364-94B9-4BE91030C20D}" destId="{6F9C3958-E486-47B9-B20D-06E8F850FF68}" srcOrd="2" destOrd="0" parTransId="{80332B03-ABD7-4FC3-8191-2DE5E5EFD33B}" sibTransId="{18B732E6-BD07-442D-9F3C-270C220AEACA}"/>
    <dgm:cxn modelId="{9565E6AF-DC20-4017-BE1C-0FFADCC5B650}" type="presOf" srcId="{23E439B7-9AF1-43E1-A893-2938FF61B82A}" destId="{F823F2F3-EF73-490F-9D34-8EC8FF6CB7FA}" srcOrd="0" destOrd="0" presId="urn:microsoft.com/office/officeart/2005/8/layout/vList2"/>
    <dgm:cxn modelId="{3E5E9FBF-677E-4D36-8D1F-F7F32F645242}" srcId="{23E439B7-9AF1-43E1-A893-2938FF61B82A}" destId="{3D92213F-E25F-4320-9F93-8B6310D23EEC}" srcOrd="1" destOrd="0" parTransId="{CBF79A24-89A7-49FE-B918-1F7F71E7002C}" sibTransId="{F120586C-2AE2-4008-89F9-C0BCBF493802}"/>
    <dgm:cxn modelId="{6DB586C6-7DE0-4BBF-9141-D3105BB5AA3F}" srcId="{F7C8A0BE-7CC3-4FA6-98EB-1F937737A909}" destId="{5225CBF2-275F-40A2-9004-E15311BE6552}" srcOrd="0" destOrd="0" parTransId="{1A271D94-C93D-41C9-BAD5-AC66F3FE946C}" sibTransId="{321983E4-9DF0-48DB-9E62-B231422E8472}"/>
    <dgm:cxn modelId="{1C4DDED4-9E38-4489-BECC-A8F0C0C99E9C}" type="presOf" srcId="{BF77B732-B8A7-4558-91BF-08AE2853D6AE}" destId="{AB38DFF8-E42E-43C0-B28A-66A7CEF87D87}" srcOrd="0" destOrd="2" presId="urn:microsoft.com/office/officeart/2005/8/layout/vList2"/>
    <dgm:cxn modelId="{7BE05FD5-69FF-49C0-A285-D8DA6759E009}" srcId="{D3122B40-9EBD-407B-90E2-D8188984779C}" destId="{2EED87A7-1779-4364-94B9-4BE91030C20D}" srcOrd="1" destOrd="0" parTransId="{03017A41-C575-4F1E-A2FE-A0F685E9A2CE}" sibTransId="{23654970-63A7-4206-8CED-BE234063BBC8}"/>
    <dgm:cxn modelId="{D67694D8-1339-409A-BF90-5B0648122620}" type="presOf" srcId="{3D92213F-E25F-4320-9F93-8B6310D23EEC}" destId="{AB38DFF8-E42E-43C0-B28A-66A7CEF87D87}" srcOrd="0" destOrd="1" presId="urn:microsoft.com/office/officeart/2005/8/layout/vList2"/>
    <dgm:cxn modelId="{C20026E8-1850-4369-B220-33C376A18879}" type="presOf" srcId="{D3122B40-9EBD-407B-90E2-D8188984779C}" destId="{9954BE7C-F8D1-4B08-963F-3BBE1FD94316}" srcOrd="0" destOrd="0" presId="urn:microsoft.com/office/officeart/2005/8/layout/vList2"/>
    <dgm:cxn modelId="{58033E6E-5AD3-441B-8347-98CF20A1826E}" type="presParOf" srcId="{9954BE7C-F8D1-4B08-963F-3BBE1FD94316}" destId="{18DC115C-D23D-421D-9085-3C3A29893F84}" srcOrd="0" destOrd="0" presId="urn:microsoft.com/office/officeart/2005/8/layout/vList2"/>
    <dgm:cxn modelId="{370DF379-C1BA-47A7-9DA0-EAD5E20C871D}" type="presParOf" srcId="{9954BE7C-F8D1-4B08-963F-3BBE1FD94316}" destId="{57752EBE-0235-4BFC-A275-E5CA83057AF9}" srcOrd="1" destOrd="0" presId="urn:microsoft.com/office/officeart/2005/8/layout/vList2"/>
    <dgm:cxn modelId="{BD7D5647-D1FE-445A-B1D5-2CFF671A7F5F}" type="presParOf" srcId="{9954BE7C-F8D1-4B08-963F-3BBE1FD94316}" destId="{541B6594-6CBE-4F98-BC24-160B496BD59D}" srcOrd="2" destOrd="0" presId="urn:microsoft.com/office/officeart/2005/8/layout/vList2"/>
    <dgm:cxn modelId="{4758DC94-18AA-4448-AC38-F73FE3529847}" type="presParOf" srcId="{9954BE7C-F8D1-4B08-963F-3BBE1FD94316}" destId="{1FA2D32F-ECCC-40AA-9FB6-D487379A7023}" srcOrd="3" destOrd="0" presId="urn:microsoft.com/office/officeart/2005/8/layout/vList2"/>
    <dgm:cxn modelId="{A6A661BB-951B-4A26-A50D-4B9F8243F6F9}" type="presParOf" srcId="{9954BE7C-F8D1-4B08-963F-3BBE1FD94316}" destId="{F823F2F3-EF73-490F-9D34-8EC8FF6CB7FA}" srcOrd="4" destOrd="0" presId="urn:microsoft.com/office/officeart/2005/8/layout/vList2"/>
    <dgm:cxn modelId="{29AC5F5F-9F51-4316-8E19-A84DCCFDF2EC}" type="presParOf" srcId="{9954BE7C-F8D1-4B08-963F-3BBE1FD94316}" destId="{AB38DFF8-E42E-43C0-B28A-66A7CEF87D87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DC668AC-462E-4F00-A2AC-66F093C20924}" type="doc">
      <dgm:prSet loTypeId="urn:microsoft.com/office/officeart/2005/8/layout/vList2" loCatId="list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09381058-B736-499C-BB87-815D2AE8EA13}">
      <dgm:prSet custT="1"/>
      <dgm:spPr/>
      <dgm:t>
        <a:bodyPr/>
        <a:lstStyle/>
        <a:p>
          <a:r>
            <a:rPr lang="vi-VN" sz="2000" dirty="0"/>
            <a:t>Thiết kế cánh tay robot bằng SolidWorks.</a:t>
          </a:r>
          <a:endParaRPr lang="en-US" sz="2000" dirty="0"/>
        </a:p>
      </dgm:t>
    </dgm:pt>
    <dgm:pt modelId="{B31783C4-C423-4D41-A433-A4F190FAF740}" cxnId="{1739A789-5521-49A0-A04F-E2EC0CCD48FD}" type="parTrans">
      <dgm:prSet/>
      <dgm:spPr/>
      <dgm:t>
        <a:bodyPr/>
        <a:lstStyle/>
        <a:p>
          <a:endParaRPr lang="en-US" sz="2000"/>
        </a:p>
      </dgm:t>
    </dgm:pt>
    <dgm:pt modelId="{BD8FED9E-6E05-4EBB-A909-FE40D4002E97}" cxnId="{1739A789-5521-49A0-A04F-E2EC0CCD48FD}" type="sibTrans">
      <dgm:prSet/>
      <dgm:spPr/>
      <dgm:t>
        <a:bodyPr/>
        <a:lstStyle/>
        <a:p>
          <a:endParaRPr lang="en-US" sz="2000"/>
        </a:p>
      </dgm:t>
    </dgm:pt>
    <dgm:pt modelId="{015923FD-24A1-438E-933D-70346F8D2FDB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vi-VN" sz="2000"/>
            <a:t>Lập trình vận hành trên vi điều khiển Arduino </a:t>
          </a:r>
          <a:r>
            <a:rPr lang="en-US" altLang="vi-VN" sz="2000"/>
            <a:t>uno</a:t>
          </a:r>
          <a:r>
            <a:rPr lang="vi-VN" sz="2000"/>
            <a:t>.</a:t>
          </a:r>
          <a:r>
            <a:rPr lang="en-US" sz="2000"/>
            <a:t/>
          </a:r>
          <a:endParaRPr lang="en-US" sz="2000"/>
        </a:p>
      </dgm:t>
    </dgm:pt>
    <dgm:pt modelId="{02AE2463-8443-4F17-BD8F-E59F2C43060D}" cxnId="{6B91737F-EA17-413B-9D7F-12AFA0BE9E28}" type="parTrans">
      <dgm:prSet/>
      <dgm:spPr/>
      <dgm:t>
        <a:bodyPr/>
        <a:lstStyle/>
        <a:p>
          <a:endParaRPr lang="en-US" sz="2000"/>
        </a:p>
      </dgm:t>
    </dgm:pt>
    <dgm:pt modelId="{0E11560A-780E-456D-9135-35F8FDB54113}" cxnId="{6B91737F-EA17-413B-9D7F-12AFA0BE9E28}" type="sibTrans">
      <dgm:prSet/>
      <dgm:spPr/>
      <dgm:t>
        <a:bodyPr/>
        <a:lstStyle/>
        <a:p>
          <a:endParaRPr lang="en-US" sz="2000"/>
        </a:p>
      </dgm:t>
    </dgm:pt>
    <dgm:pt modelId="{091AD756-4D38-44BA-8E4E-9F46E7CDA87D}">
      <dgm:prSet custT="1"/>
      <dgm:spPr/>
      <dgm:t>
        <a:bodyPr/>
        <a:lstStyle/>
        <a:p>
          <a:r>
            <a:rPr lang="vi-VN" sz="2000" dirty="0"/>
            <a:t>Tính toán và kiểm chứng động học thuận, động học nghịch trên mô phỏng và thực nghiệm.</a:t>
          </a:r>
          <a:endParaRPr lang="en-US" sz="2000" dirty="0"/>
        </a:p>
      </dgm:t>
    </dgm:pt>
    <dgm:pt modelId="{CD2F97FD-B5C9-4417-A475-82AFF650C074}" cxnId="{2770C682-DDB4-431C-9B19-C16E4F5A5038}" type="parTrans">
      <dgm:prSet/>
      <dgm:spPr/>
      <dgm:t>
        <a:bodyPr/>
        <a:lstStyle/>
        <a:p>
          <a:endParaRPr lang="en-US" sz="2000"/>
        </a:p>
      </dgm:t>
    </dgm:pt>
    <dgm:pt modelId="{0B152B3C-896F-48A3-95C7-6D8385CBDF01}" cxnId="{2770C682-DDB4-431C-9B19-C16E4F5A5038}" type="sibTrans">
      <dgm:prSet/>
      <dgm:spPr/>
      <dgm:t>
        <a:bodyPr/>
        <a:lstStyle/>
        <a:p>
          <a:endParaRPr lang="en-US" sz="2000"/>
        </a:p>
      </dgm:t>
    </dgm:pt>
    <dgm:pt modelId="{8DBA7FF1-AB8C-4D86-B265-7F55E0B0389D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vi-VN" sz="2000" dirty="0"/>
            <a:t>Ứng dụng xử lý ảnh </a:t>
          </a:r>
          <a:r>
            <a:rPr lang="en-US" altLang="vi-VN" sz="2000" dirty="0"/>
            <a:t>và mô hình yolo v8</a:t>
          </a:r>
          <a:r>
            <a:rPr lang="vi-VN" sz="2000" dirty="0"/>
            <a:t> để nhận diện </a:t>
          </a:r>
          <a:r>
            <a:rPr lang="en-US" altLang="vi-VN" sz="2000" dirty="0"/>
            <a:t>hình dạng</a:t>
          </a:r>
          <a:r>
            <a:rPr lang="vi-VN" sz="2000" dirty="0"/>
            <a:t>, định vị vật thể, hỗ trợ robot phân loại sản phẩm.</a:t>
          </a:r>
          <a:r>
            <a:rPr lang="en-US" sz="2000" dirty="0"/>
            <a:t/>
          </a:r>
          <a:endParaRPr lang="en-US" sz="2000" dirty="0"/>
        </a:p>
      </dgm:t>
    </dgm:pt>
    <dgm:pt modelId="{44F0A769-3310-481B-A8E4-11049EF3A31A}" cxnId="{34D6F395-9835-4108-890A-457720E1D56F}" type="parTrans">
      <dgm:prSet/>
      <dgm:spPr/>
      <dgm:t>
        <a:bodyPr/>
        <a:lstStyle/>
        <a:p>
          <a:endParaRPr lang="en-US" sz="2000"/>
        </a:p>
      </dgm:t>
    </dgm:pt>
    <dgm:pt modelId="{BD1A1338-EA7A-4032-A5A6-190306FBE522}" cxnId="{34D6F395-9835-4108-890A-457720E1D56F}" type="sibTrans">
      <dgm:prSet/>
      <dgm:spPr/>
      <dgm:t>
        <a:bodyPr/>
        <a:lstStyle/>
        <a:p>
          <a:endParaRPr lang="en-US" sz="2000"/>
        </a:p>
      </dgm:t>
    </dgm:pt>
    <dgm:pt modelId="{E8F7DF42-2906-4E88-B2AD-36B49590E2C2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000" dirty="0" err="1"/>
            <a:t>Lập</a:t>
          </a:r>
          <a:r>
            <a:rPr lang="en-US" sz="2000" dirty="0"/>
            <a:t> </a:t>
          </a:r>
          <a:r>
            <a:rPr lang="en-US" sz="2000" dirty="0" err="1"/>
            <a:t>trình</a:t>
          </a:r>
          <a:r>
            <a:rPr lang="en-US" sz="2000" dirty="0"/>
            <a:t> </a:t>
          </a:r>
          <a:r>
            <a:rPr lang="en-US" sz="2000" dirty="0" err="1"/>
            <a:t>giao</a:t>
          </a:r>
          <a:r>
            <a:rPr lang="en-US" sz="2000" dirty="0"/>
            <a:t> </a:t>
          </a:r>
          <a:r>
            <a:rPr lang="en-US" sz="2000" dirty="0" err="1"/>
            <a:t>diện</a:t>
          </a:r>
          <a:r>
            <a:rPr lang="en-US" sz="2000" dirty="0"/>
            <a:t> </a:t>
          </a:r>
          <a:r>
            <a:rPr lang="en-US" sz="2000" dirty="0" err="1"/>
            <a:t>điều</a:t>
          </a:r>
          <a:r>
            <a:rPr lang="en-US" sz="2000" dirty="0"/>
            <a:t> </a:t>
          </a:r>
          <a:r>
            <a:rPr lang="en-US" sz="2000" dirty="0" err="1"/>
            <a:t>khiển</a:t>
          </a:r>
          <a:r>
            <a:rPr lang="en-US" sz="2000" dirty="0"/>
            <a:t> </a:t>
          </a:r>
          <a:r>
            <a:rPr lang="en-US" sz="2000" dirty="0" err="1"/>
            <a:t>và</a:t>
          </a:r>
          <a:r>
            <a:rPr lang="en-US" sz="2000" dirty="0"/>
            <a:t> </a:t>
          </a:r>
          <a:r>
            <a:rPr lang="en-US" sz="2000" dirty="0" err="1"/>
            <a:t>giám</a:t>
          </a:r>
          <a:r>
            <a:rPr lang="en-US" sz="2000" dirty="0"/>
            <a:t> </a:t>
          </a:r>
          <a:r>
            <a:rPr lang="en-US" sz="2000" dirty="0" err="1"/>
            <a:t>sát bằng python</a:t>
          </a:r>
          <a:r>
            <a:rPr lang="en-US" sz="2000" dirty="0"/>
            <a:t>.</a:t>
          </a:r>
          <a:r>
            <a:rPr sz="4600"/>
            <a:t/>
          </a:r>
          <a:endParaRPr sz="4600"/>
        </a:p>
      </dgm:t>
    </dgm:pt>
    <dgm:pt modelId="{E8F3A1C2-4AEC-43F9-A647-EE6C56CD1E6D}" cxnId="{FB136A0B-63BC-4759-85DF-4FB379C093C1}" type="parTrans">
      <dgm:prSet/>
      <dgm:spPr/>
      <dgm:t>
        <a:bodyPr/>
        <a:lstStyle/>
        <a:p>
          <a:endParaRPr lang="en-US" sz="2000"/>
        </a:p>
      </dgm:t>
    </dgm:pt>
    <dgm:pt modelId="{27CFC053-B51D-4EAA-B288-D88F743AFAFA}" cxnId="{FB136A0B-63BC-4759-85DF-4FB379C093C1}" type="sibTrans">
      <dgm:prSet/>
      <dgm:spPr/>
      <dgm:t>
        <a:bodyPr/>
        <a:lstStyle/>
        <a:p>
          <a:endParaRPr lang="en-US" sz="2000"/>
        </a:p>
      </dgm:t>
    </dgm:pt>
    <dgm:pt modelId="{B198B9A1-9D6A-498A-925A-F72CA0C4B5FA}" type="pres">
      <dgm:prSet presAssocID="{FDC668AC-462E-4F00-A2AC-66F093C20924}" presName="linear" presStyleCnt="0">
        <dgm:presLayoutVars>
          <dgm:animLvl val="lvl"/>
          <dgm:resizeHandles val="exact"/>
        </dgm:presLayoutVars>
      </dgm:prSet>
      <dgm:spPr/>
    </dgm:pt>
    <dgm:pt modelId="{A870D0D6-AC87-4E35-94C2-7E8EEACA71B7}" type="pres">
      <dgm:prSet presAssocID="{09381058-B736-499C-BB87-815D2AE8EA13}" presName="parentText" presStyleLbl="node1" presStyleIdx="0" presStyleCnt="5" custScaleY="57408">
        <dgm:presLayoutVars>
          <dgm:chMax val="0"/>
          <dgm:bulletEnabled val="1"/>
        </dgm:presLayoutVars>
      </dgm:prSet>
      <dgm:spPr/>
    </dgm:pt>
    <dgm:pt modelId="{77DFEE89-DED7-4EAA-952E-EA356A9F39C0}" type="pres">
      <dgm:prSet presAssocID="{BD8FED9E-6E05-4EBB-A909-FE40D4002E97}" presName="spacer" presStyleCnt="0"/>
      <dgm:spPr/>
    </dgm:pt>
    <dgm:pt modelId="{21F8C445-BC39-45C2-AA3D-2D67BC50D636}" type="pres">
      <dgm:prSet presAssocID="{015923FD-24A1-438E-933D-70346F8D2FDB}" presName="parentText" presStyleLbl="node1" presStyleIdx="1" presStyleCnt="5" custScaleY="73294">
        <dgm:presLayoutVars>
          <dgm:chMax val="0"/>
          <dgm:bulletEnabled val="1"/>
        </dgm:presLayoutVars>
      </dgm:prSet>
      <dgm:spPr/>
    </dgm:pt>
    <dgm:pt modelId="{18D2FBF3-1E80-461F-BCDE-E68FD980FFD5}" type="pres">
      <dgm:prSet presAssocID="{0E11560A-780E-456D-9135-35F8FDB54113}" presName="spacer" presStyleCnt="0"/>
      <dgm:spPr/>
    </dgm:pt>
    <dgm:pt modelId="{240FCBF2-56F3-4FCD-9EEA-C0E4390EFDDF}" type="pres">
      <dgm:prSet presAssocID="{091AD756-4D38-44BA-8E4E-9F46E7CDA87D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02C4B1C-C6D6-4E9E-833B-74787D4CEA48}" type="pres">
      <dgm:prSet presAssocID="{0B152B3C-896F-48A3-95C7-6D8385CBDF01}" presName="spacer" presStyleCnt="0"/>
      <dgm:spPr/>
    </dgm:pt>
    <dgm:pt modelId="{E97C228A-B9BB-4DC3-8BD9-C76F352D8E58}" type="pres">
      <dgm:prSet presAssocID="{8DBA7FF1-AB8C-4D86-B265-7F55E0B0389D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00C84E74-C920-4A77-B587-70231051CC52}" type="pres">
      <dgm:prSet presAssocID="{BD1A1338-EA7A-4032-A5A6-190306FBE522}" presName="spacer" presStyleCnt="0"/>
      <dgm:spPr/>
    </dgm:pt>
    <dgm:pt modelId="{0CF6E51E-CD84-4FDA-951D-E3A5F2EB15A6}" type="pres">
      <dgm:prSet presAssocID="{E8F7DF42-2906-4E88-B2AD-36B49590E2C2}" presName="parentText" presStyleLbl="node1" presStyleIdx="4" presStyleCnt="5" custScaleY="64004">
        <dgm:presLayoutVars>
          <dgm:chMax val="0"/>
          <dgm:bulletEnabled val="1"/>
        </dgm:presLayoutVars>
      </dgm:prSet>
      <dgm:spPr/>
    </dgm:pt>
  </dgm:ptLst>
  <dgm:cxnLst>
    <dgm:cxn modelId="{1739A789-5521-49A0-A04F-E2EC0CCD48FD}" srcId="{FDC668AC-462E-4F00-A2AC-66F093C20924}" destId="{09381058-B736-499C-BB87-815D2AE8EA13}" srcOrd="0" destOrd="0" parTransId="{B31783C4-C423-4D41-A433-A4F190FAF740}" sibTransId="{BD8FED9E-6E05-4EBB-A909-FE40D4002E97}"/>
    <dgm:cxn modelId="{6B91737F-EA17-413B-9D7F-12AFA0BE9E28}" srcId="{FDC668AC-462E-4F00-A2AC-66F093C20924}" destId="{015923FD-24A1-438E-933D-70346F8D2FDB}" srcOrd="1" destOrd="0" parTransId="{02AE2463-8443-4F17-BD8F-E59F2C43060D}" sibTransId="{0E11560A-780E-456D-9135-35F8FDB54113}"/>
    <dgm:cxn modelId="{2770C682-DDB4-431C-9B19-C16E4F5A5038}" srcId="{FDC668AC-462E-4F00-A2AC-66F093C20924}" destId="{091AD756-4D38-44BA-8E4E-9F46E7CDA87D}" srcOrd="2" destOrd="0" parTransId="{CD2F97FD-B5C9-4417-A475-82AFF650C074}" sibTransId="{0B152B3C-896F-48A3-95C7-6D8385CBDF01}"/>
    <dgm:cxn modelId="{34D6F395-9835-4108-890A-457720E1D56F}" srcId="{FDC668AC-462E-4F00-A2AC-66F093C20924}" destId="{8DBA7FF1-AB8C-4D86-B265-7F55E0B0389D}" srcOrd="3" destOrd="0" parTransId="{44F0A769-3310-481B-A8E4-11049EF3A31A}" sibTransId="{BD1A1338-EA7A-4032-A5A6-190306FBE522}"/>
    <dgm:cxn modelId="{FB136A0B-63BC-4759-85DF-4FB379C093C1}" srcId="{FDC668AC-462E-4F00-A2AC-66F093C20924}" destId="{E8F7DF42-2906-4E88-B2AD-36B49590E2C2}" srcOrd="4" destOrd="0" parTransId="{E8F3A1C2-4AEC-43F9-A647-EE6C56CD1E6D}" sibTransId="{27CFC053-B51D-4EAA-B288-D88F743AFAFA}"/>
    <dgm:cxn modelId="{27AC8A8A-4AD0-498F-9B3C-82E0B3AF4667}" type="presOf" srcId="{FDC668AC-462E-4F00-A2AC-66F093C20924}" destId="{B198B9A1-9D6A-498A-925A-F72CA0C4B5FA}" srcOrd="0" destOrd="0" presId="urn:microsoft.com/office/officeart/2005/8/layout/vList2"/>
    <dgm:cxn modelId="{F74D5991-3240-44EC-B9AC-DF3BF2C7606B}" type="presParOf" srcId="{B198B9A1-9D6A-498A-925A-F72CA0C4B5FA}" destId="{A870D0D6-AC87-4E35-94C2-7E8EEACA71B7}" srcOrd="0" destOrd="0" presId="urn:microsoft.com/office/officeart/2005/8/layout/vList2"/>
    <dgm:cxn modelId="{9C9FE0FA-DB37-4EAC-9132-FEE3DAC8BE8F}" type="presOf" srcId="{09381058-B736-499C-BB87-815D2AE8EA13}" destId="{A870D0D6-AC87-4E35-94C2-7E8EEACA71B7}" srcOrd="0" destOrd="0" presId="urn:microsoft.com/office/officeart/2005/8/layout/vList2"/>
    <dgm:cxn modelId="{9227D9CC-F0A5-45AE-9C82-2468AC6397EB}" type="presParOf" srcId="{B198B9A1-9D6A-498A-925A-F72CA0C4B5FA}" destId="{77DFEE89-DED7-4EAA-952E-EA356A9F39C0}" srcOrd="1" destOrd="0" presId="urn:microsoft.com/office/officeart/2005/8/layout/vList2"/>
    <dgm:cxn modelId="{C3E3A7AE-741F-4CA9-BD5F-E2D2F6DA5D3D}" type="presParOf" srcId="{B198B9A1-9D6A-498A-925A-F72CA0C4B5FA}" destId="{21F8C445-BC39-45C2-AA3D-2D67BC50D636}" srcOrd="2" destOrd="0" presId="urn:microsoft.com/office/officeart/2005/8/layout/vList2"/>
    <dgm:cxn modelId="{AA63F475-4E4E-4E3F-BF77-51D54CC8E238}" type="presOf" srcId="{015923FD-24A1-438E-933D-70346F8D2FDB}" destId="{21F8C445-BC39-45C2-AA3D-2D67BC50D636}" srcOrd="0" destOrd="0" presId="urn:microsoft.com/office/officeart/2005/8/layout/vList2"/>
    <dgm:cxn modelId="{FA4BEE4E-AD11-4373-9313-8C8DDEDECF12}" type="presParOf" srcId="{B198B9A1-9D6A-498A-925A-F72CA0C4B5FA}" destId="{18D2FBF3-1E80-461F-BCDE-E68FD980FFD5}" srcOrd="3" destOrd="0" presId="urn:microsoft.com/office/officeart/2005/8/layout/vList2"/>
    <dgm:cxn modelId="{6BE230F1-E6DB-40D5-8D39-9A6730818893}" type="presParOf" srcId="{B198B9A1-9D6A-498A-925A-F72CA0C4B5FA}" destId="{240FCBF2-56F3-4FCD-9EEA-C0E4390EFDDF}" srcOrd="4" destOrd="0" presId="urn:microsoft.com/office/officeart/2005/8/layout/vList2"/>
    <dgm:cxn modelId="{EA237782-C06E-40FE-A0A9-98E2E55A78F7}" type="presOf" srcId="{091AD756-4D38-44BA-8E4E-9F46E7CDA87D}" destId="{240FCBF2-56F3-4FCD-9EEA-C0E4390EFDDF}" srcOrd="0" destOrd="0" presId="urn:microsoft.com/office/officeart/2005/8/layout/vList2"/>
    <dgm:cxn modelId="{6C6FA86C-04E8-490C-B3B8-C3EBCCE589C1}" type="presParOf" srcId="{B198B9A1-9D6A-498A-925A-F72CA0C4B5FA}" destId="{902C4B1C-C6D6-4E9E-833B-74787D4CEA48}" srcOrd="5" destOrd="0" presId="urn:microsoft.com/office/officeart/2005/8/layout/vList2"/>
    <dgm:cxn modelId="{782A4C6B-EC16-4627-98B9-5BCED7CC28F2}" type="presParOf" srcId="{B198B9A1-9D6A-498A-925A-F72CA0C4B5FA}" destId="{E97C228A-B9BB-4DC3-8BD9-C76F352D8E58}" srcOrd="6" destOrd="0" presId="urn:microsoft.com/office/officeart/2005/8/layout/vList2"/>
    <dgm:cxn modelId="{7067D2E4-CBE1-47E5-AA76-3A6EA3D4E6EB}" type="presOf" srcId="{8DBA7FF1-AB8C-4D86-B265-7F55E0B0389D}" destId="{E97C228A-B9BB-4DC3-8BD9-C76F352D8E58}" srcOrd="0" destOrd="0" presId="urn:microsoft.com/office/officeart/2005/8/layout/vList2"/>
    <dgm:cxn modelId="{54E27C81-A64E-4C13-BD90-5174B2D220BE}" type="presParOf" srcId="{B198B9A1-9D6A-498A-925A-F72CA0C4B5FA}" destId="{00C84E74-C920-4A77-B587-70231051CC52}" srcOrd="7" destOrd="0" presId="urn:microsoft.com/office/officeart/2005/8/layout/vList2"/>
    <dgm:cxn modelId="{025585F8-0695-4FB5-8AB5-ECDA6772C466}" type="presParOf" srcId="{B198B9A1-9D6A-498A-925A-F72CA0C4B5FA}" destId="{0CF6E51E-CD84-4FDA-951D-E3A5F2EB15A6}" srcOrd="8" destOrd="0" presId="urn:microsoft.com/office/officeart/2005/8/layout/vList2"/>
    <dgm:cxn modelId="{C74443CB-0A6A-4F80-A19C-7007C978057F}" type="presOf" srcId="{E8F7DF42-2906-4E88-B2AD-36B49590E2C2}" destId="{0CF6E51E-CD84-4FDA-951D-E3A5F2EB15A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DC668AC-462E-4F00-A2AC-66F093C20924}" type="doc">
      <dgm:prSet loTypeId="urn:microsoft.com/office/officeart/2005/8/layout/vList2" loCatId="list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09381058-B736-499C-BB87-815D2AE8EA13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vi-VN" sz="2000" dirty="0"/>
            <a:t>Robot có 3 bậc tự do nên độ linh hoạt chưa tốt đối với yêu cầu cao</a:t>
          </a:r>
          <a:endParaRPr lang="en-US" altLang="vi-VN" sz="2000" dirty="0"/>
        </a:p>
      </dgm:t>
    </dgm:pt>
    <dgm:pt modelId="{B31783C4-C423-4D41-A433-A4F190FAF740}" cxnId="{808EE179-DE79-4081-9358-8496AEE951E5}" type="parTrans">
      <dgm:prSet/>
      <dgm:spPr/>
      <dgm:t>
        <a:bodyPr/>
        <a:lstStyle/>
        <a:p>
          <a:endParaRPr lang="en-US" sz="2000"/>
        </a:p>
      </dgm:t>
    </dgm:pt>
    <dgm:pt modelId="{BD8FED9E-6E05-4EBB-A909-FE40D4002E97}" cxnId="{808EE179-DE79-4081-9358-8496AEE951E5}" type="sibTrans">
      <dgm:prSet/>
      <dgm:spPr/>
      <dgm:t>
        <a:bodyPr/>
        <a:lstStyle/>
        <a:p>
          <a:endParaRPr lang="en-US" sz="2000"/>
        </a:p>
      </dgm:t>
    </dgm:pt>
    <dgm:pt modelId="{0901122A-A6BB-4B8F-A806-5638586B4323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vi-VN" sz="2000"/>
            <a:t>Cánh tay robot sử dụng động cơ bước, không có encoder </a:t>
          </a:r>
          <a:r>
            <a:rPr lang="en-US" altLang="vi-VN" sz="2000"/>
            <a:t>nên việc kiểm soát vị trí của robot không được tối ưu</a:t>
          </a:r>
          <a:r>
            <a:rPr lang="en-US" altLang="vi-VN" sz="2000" dirty="0"/>
            <a:t/>
          </a:r>
          <a:endParaRPr lang="en-US" altLang="vi-VN" sz="2000" dirty="0"/>
        </a:p>
      </dgm:t>
    </dgm:pt>
    <dgm:pt modelId="{76D5141D-C20A-4694-A371-CA4A49F12D3B}" cxnId="{02A03A2B-3F54-4A38-B456-088E5FE12055}" type="parTrans">
      <dgm:prSet/>
      <dgm:spPr/>
      <dgm:t>
        <a:bodyPr/>
        <a:lstStyle/>
        <a:p>
          <a:endParaRPr lang="en-US" sz="2000"/>
        </a:p>
      </dgm:t>
    </dgm:pt>
    <dgm:pt modelId="{BCC3C81F-246A-4A65-9F93-84143EF8E88A}" cxnId="{02A03A2B-3F54-4A38-B456-088E5FE12055}" type="sibTrans">
      <dgm:prSet/>
      <dgm:spPr/>
      <dgm:t>
        <a:bodyPr/>
        <a:lstStyle/>
        <a:p>
          <a:endParaRPr lang="en-US" sz="2000"/>
        </a:p>
      </dgm:t>
    </dgm:pt>
    <dgm:pt modelId="{A18FD83E-7862-4256-8CB7-FA71CCF77AC7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000" dirty="0"/>
            <a:t>Vật liệu sử dụng là nhựa in 3d nên độ hoàn thiện chưa được tốt</a:t>
          </a:r>
          <a:endParaRPr lang="en-US" sz="2000" dirty="0"/>
        </a:p>
      </dgm:t>
    </dgm:pt>
    <dgm:pt modelId="{045C9991-CE9F-4394-A63D-28DA4D4D04BF}" cxnId="{F2B70559-4BD1-4AFA-9B3F-F2466C87A57F}" type="parTrans">
      <dgm:prSet/>
      <dgm:spPr/>
      <dgm:t>
        <a:bodyPr/>
        <a:lstStyle/>
        <a:p>
          <a:endParaRPr lang="en-US" sz="2000"/>
        </a:p>
      </dgm:t>
    </dgm:pt>
    <dgm:pt modelId="{995A5CDF-0B33-4AED-BE89-041C62DE8E73}" cxnId="{F2B70559-4BD1-4AFA-9B3F-F2466C87A57F}" type="sibTrans">
      <dgm:prSet/>
      <dgm:spPr/>
      <dgm:t>
        <a:bodyPr/>
        <a:lstStyle/>
        <a:p>
          <a:endParaRPr lang="en-US" sz="2000"/>
        </a:p>
      </dgm:t>
    </dgm:pt>
    <dgm:pt modelId="{8E99A10D-791D-44CD-9662-A288FA1517D0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vi-VN" sz="2000" dirty="0"/>
            <a:t>Xử lý ảnh nhận dạng vật độ chính xác chưa cao nếu gặp điều kiện ánh sáng không tốt và môi trường xung quanh</a:t>
          </a:r>
          <a:endParaRPr lang="en-US" altLang="vi-VN" sz="2000" dirty="0"/>
        </a:p>
      </dgm:t>
    </dgm:pt>
    <dgm:pt modelId="{7DF9E864-A586-4ACB-957A-347182D417B9}" cxnId="{92C7160C-6577-4878-9D74-2AF0C020A13B}" type="parTrans">
      <dgm:prSet/>
      <dgm:spPr/>
      <dgm:t>
        <a:bodyPr/>
        <a:lstStyle/>
        <a:p>
          <a:endParaRPr lang="en-US" sz="2000"/>
        </a:p>
      </dgm:t>
    </dgm:pt>
    <dgm:pt modelId="{AC53D4F6-AFD6-47F7-A50A-816A8B456185}" cxnId="{92C7160C-6577-4878-9D74-2AF0C020A13B}" type="sibTrans">
      <dgm:prSet/>
      <dgm:spPr/>
      <dgm:t>
        <a:bodyPr/>
        <a:lstStyle/>
        <a:p>
          <a:endParaRPr lang="en-US" sz="2000"/>
        </a:p>
      </dgm:t>
    </dgm:pt>
    <dgm:pt modelId="{B198B9A1-9D6A-498A-925A-F72CA0C4B5FA}" type="pres">
      <dgm:prSet presAssocID="{FDC668AC-462E-4F00-A2AC-66F093C20924}" presName="linear" presStyleCnt="0">
        <dgm:presLayoutVars>
          <dgm:animLvl val="lvl"/>
          <dgm:resizeHandles val="exact"/>
        </dgm:presLayoutVars>
      </dgm:prSet>
      <dgm:spPr/>
    </dgm:pt>
    <dgm:pt modelId="{A870D0D6-AC87-4E35-94C2-7E8EEACA71B7}" type="pres">
      <dgm:prSet presAssocID="{09381058-B736-499C-BB87-815D2AE8EA13}" presName="parentText" presStyleLbl="node1" presStyleIdx="0" presStyleCnt="4" custScaleY="57408">
        <dgm:presLayoutVars>
          <dgm:chMax val="0"/>
          <dgm:bulletEnabled val="1"/>
        </dgm:presLayoutVars>
      </dgm:prSet>
      <dgm:spPr/>
    </dgm:pt>
    <dgm:pt modelId="{77DFEE89-DED7-4EAA-952E-EA356A9F39C0}" type="pres">
      <dgm:prSet presAssocID="{BD8FED9E-6E05-4EBB-A909-FE40D4002E97}" presName="spacer" presStyleCnt="0"/>
      <dgm:spPr/>
    </dgm:pt>
    <dgm:pt modelId="{0F2718D4-C87A-4E26-9E82-F6E433691669}" type="pres">
      <dgm:prSet presAssocID="{0901122A-A6BB-4B8F-A806-5638586B4323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AE04C75-1CBB-4803-BC63-64CCBF027513}" type="pres">
      <dgm:prSet presAssocID="{BCC3C81F-246A-4A65-9F93-84143EF8E88A}" presName="spacer" presStyleCnt="0"/>
      <dgm:spPr/>
    </dgm:pt>
    <dgm:pt modelId="{0FBCF38F-1ADF-40B3-8501-EE0A0FF7E3DD}" type="pres">
      <dgm:prSet presAssocID="{A18FD83E-7862-4256-8CB7-FA71CCF77AC7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1227AEF-7D17-4D58-BBFE-96677E070638}" type="pres">
      <dgm:prSet presAssocID="{995A5CDF-0B33-4AED-BE89-041C62DE8E73}" presName="spacer" presStyleCnt="0"/>
      <dgm:spPr/>
    </dgm:pt>
    <dgm:pt modelId="{FC71A8EC-10CC-4F5C-95DE-6865DB6813E9}" type="pres">
      <dgm:prSet presAssocID="{8E99A10D-791D-44CD-9662-A288FA1517D0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808EE179-DE79-4081-9358-8496AEE951E5}" srcId="{FDC668AC-462E-4F00-A2AC-66F093C20924}" destId="{09381058-B736-499C-BB87-815D2AE8EA13}" srcOrd="0" destOrd="0" parTransId="{B31783C4-C423-4D41-A433-A4F190FAF740}" sibTransId="{BD8FED9E-6E05-4EBB-A909-FE40D4002E97}"/>
    <dgm:cxn modelId="{02A03A2B-3F54-4A38-B456-088E5FE12055}" srcId="{FDC668AC-462E-4F00-A2AC-66F093C20924}" destId="{0901122A-A6BB-4B8F-A806-5638586B4323}" srcOrd="1" destOrd="0" parTransId="{76D5141D-C20A-4694-A371-CA4A49F12D3B}" sibTransId="{BCC3C81F-246A-4A65-9F93-84143EF8E88A}"/>
    <dgm:cxn modelId="{F2B70559-4BD1-4AFA-9B3F-F2466C87A57F}" srcId="{FDC668AC-462E-4F00-A2AC-66F093C20924}" destId="{A18FD83E-7862-4256-8CB7-FA71CCF77AC7}" srcOrd="2" destOrd="0" parTransId="{045C9991-CE9F-4394-A63D-28DA4D4D04BF}" sibTransId="{995A5CDF-0B33-4AED-BE89-041C62DE8E73}"/>
    <dgm:cxn modelId="{92C7160C-6577-4878-9D74-2AF0C020A13B}" srcId="{FDC668AC-462E-4F00-A2AC-66F093C20924}" destId="{8E99A10D-791D-44CD-9662-A288FA1517D0}" srcOrd="3" destOrd="0" parTransId="{7DF9E864-A586-4ACB-957A-347182D417B9}" sibTransId="{AC53D4F6-AFD6-47F7-A50A-816A8B456185}"/>
    <dgm:cxn modelId="{4B3890B2-8773-4D90-A165-249AC6EC4398}" type="presOf" srcId="{FDC668AC-462E-4F00-A2AC-66F093C20924}" destId="{B198B9A1-9D6A-498A-925A-F72CA0C4B5FA}" srcOrd="0" destOrd="0" presId="urn:microsoft.com/office/officeart/2005/8/layout/vList2"/>
    <dgm:cxn modelId="{216C9897-ED26-4B66-887F-C2D4DAFD4DAE}" type="presParOf" srcId="{B198B9A1-9D6A-498A-925A-F72CA0C4B5FA}" destId="{A870D0D6-AC87-4E35-94C2-7E8EEACA71B7}" srcOrd="0" destOrd="0" presId="urn:microsoft.com/office/officeart/2005/8/layout/vList2"/>
    <dgm:cxn modelId="{009B33ED-1B46-4F60-BBAC-47D0999AFC99}" type="presOf" srcId="{09381058-B736-499C-BB87-815D2AE8EA13}" destId="{A870D0D6-AC87-4E35-94C2-7E8EEACA71B7}" srcOrd="0" destOrd="0" presId="urn:microsoft.com/office/officeart/2005/8/layout/vList2"/>
    <dgm:cxn modelId="{F0F2F008-9F82-4DED-8305-CE8742FDED43}" type="presParOf" srcId="{B198B9A1-9D6A-498A-925A-F72CA0C4B5FA}" destId="{77DFEE89-DED7-4EAA-952E-EA356A9F39C0}" srcOrd="1" destOrd="0" presId="urn:microsoft.com/office/officeart/2005/8/layout/vList2"/>
    <dgm:cxn modelId="{B1E12686-CBE2-4BC0-AE92-354B217B41B7}" type="presParOf" srcId="{B198B9A1-9D6A-498A-925A-F72CA0C4B5FA}" destId="{0F2718D4-C87A-4E26-9E82-F6E433691669}" srcOrd="2" destOrd="0" presId="urn:microsoft.com/office/officeart/2005/8/layout/vList2"/>
    <dgm:cxn modelId="{523452B1-967B-48BC-B9E0-D7F2ED102751}" type="presOf" srcId="{0901122A-A6BB-4B8F-A806-5638586B4323}" destId="{0F2718D4-C87A-4E26-9E82-F6E433691669}" srcOrd="0" destOrd="0" presId="urn:microsoft.com/office/officeart/2005/8/layout/vList2"/>
    <dgm:cxn modelId="{3EA3D2F2-2B1E-4C42-9735-FE93D1F024F0}" type="presParOf" srcId="{B198B9A1-9D6A-498A-925A-F72CA0C4B5FA}" destId="{4AE04C75-1CBB-4803-BC63-64CCBF027513}" srcOrd="3" destOrd="0" presId="urn:microsoft.com/office/officeart/2005/8/layout/vList2"/>
    <dgm:cxn modelId="{D8E33BAA-6EF4-49E9-A8FA-5D5053342505}" type="presParOf" srcId="{B198B9A1-9D6A-498A-925A-F72CA0C4B5FA}" destId="{0FBCF38F-1ADF-40B3-8501-EE0A0FF7E3DD}" srcOrd="4" destOrd="0" presId="urn:microsoft.com/office/officeart/2005/8/layout/vList2"/>
    <dgm:cxn modelId="{F92566F2-CDA6-4D43-BA1A-4A9DC0D215D8}" type="presOf" srcId="{A18FD83E-7862-4256-8CB7-FA71CCF77AC7}" destId="{0FBCF38F-1ADF-40B3-8501-EE0A0FF7E3DD}" srcOrd="0" destOrd="0" presId="urn:microsoft.com/office/officeart/2005/8/layout/vList2"/>
    <dgm:cxn modelId="{22BAE231-215C-4369-94E3-5BC2156372D1}" type="presParOf" srcId="{B198B9A1-9D6A-498A-925A-F72CA0C4B5FA}" destId="{A1227AEF-7D17-4D58-BBFE-96677E070638}" srcOrd="5" destOrd="0" presId="urn:microsoft.com/office/officeart/2005/8/layout/vList2"/>
    <dgm:cxn modelId="{896C094C-41E5-4FD2-9953-18C518CD7C78}" type="presParOf" srcId="{B198B9A1-9D6A-498A-925A-F72CA0C4B5FA}" destId="{FC71A8EC-10CC-4F5C-95DE-6865DB6813E9}" srcOrd="6" destOrd="0" presId="urn:microsoft.com/office/officeart/2005/8/layout/vList2"/>
    <dgm:cxn modelId="{E5C87E1F-98F8-4271-9895-30E0ABF7E046}" type="presOf" srcId="{8E99A10D-791D-44CD-9662-A288FA1517D0}" destId="{FC71A8EC-10CC-4F5C-95DE-6865DB6813E9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DC668AC-462E-4F00-A2AC-66F093C20924}" type="doc">
      <dgm:prSet loTypeId="list" loCatId="list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09381058-B736-499C-BB87-815D2AE8EA13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vi-VN" sz="2000" dirty="0"/>
            <a:t>Tăng số bậc tự do để robot có thể linh hoạt hơn trong nhiều điều kiện </a:t>
          </a:r>
          <a:endParaRPr lang="en-US" altLang="vi-VN" sz="2000" dirty="0"/>
        </a:p>
      </dgm:t>
    </dgm:pt>
    <dgm:pt modelId="{B31783C4-C423-4D41-A433-A4F190FAF740}" cxnId="{37914F73-314B-4C8F-823A-2E0CD10D1792}" type="parTrans">
      <dgm:prSet/>
      <dgm:spPr/>
      <dgm:t>
        <a:bodyPr/>
        <a:lstStyle/>
        <a:p>
          <a:endParaRPr lang="en-US" sz="2000"/>
        </a:p>
      </dgm:t>
    </dgm:pt>
    <dgm:pt modelId="{BD8FED9E-6E05-4EBB-A909-FE40D4002E97}" cxnId="{37914F73-314B-4C8F-823A-2E0CD10D1792}" type="sibTrans">
      <dgm:prSet/>
      <dgm:spPr/>
      <dgm:t>
        <a:bodyPr/>
        <a:lstStyle/>
        <a:p>
          <a:endParaRPr lang="en-US" sz="2000"/>
        </a:p>
      </dgm:t>
    </dgm:pt>
    <dgm:pt modelId="{F7CFC90F-5F33-4E38-B707-CED5E7FC41CA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000" dirty="0" err="1"/>
            <a:t>Thay thế động cơ step bằng động cơ có gắn encoder để dễ dàng kiểm soát vị trí robot và giảm sai số</a:t>
          </a:r>
          <a:r>
            <a:rPr sz="5700"/>
            <a:t/>
          </a:r>
          <a:endParaRPr sz="5700"/>
        </a:p>
      </dgm:t>
    </dgm:pt>
    <dgm:pt modelId="{55911FF2-7C9C-4864-9493-0E6F4CC92A54}" cxnId="{2CFECB23-16D6-4FE7-96E3-86C785FCAC32}" type="parTrans">
      <dgm:prSet/>
      <dgm:spPr/>
      <dgm:t>
        <a:bodyPr/>
        <a:lstStyle/>
        <a:p>
          <a:endParaRPr lang="en-US" sz="2000"/>
        </a:p>
      </dgm:t>
    </dgm:pt>
    <dgm:pt modelId="{8C739276-5B82-4126-87EA-DCA58172C431}" cxnId="{2CFECB23-16D6-4FE7-96E3-86C785FCAC32}" type="sibTrans">
      <dgm:prSet/>
      <dgm:spPr/>
      <dgm:t>
        <a:bodyPr/>
        <a:lstStyle/>
        <a:p>
          <a:endParaRPr lang="en-US" sz="2000"/>
        </a:p>
      </dgm:t>
    </dgm:pt>
    <dgm:pt modelId="{5FECD831-D3EA-4278-BBEA-4414AE7B8D07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vi-VN" sz="2000" dirty="0"/>
            <a:t>Phát triển model yolo với nhiều source data và camera tốt hơn để có thể nhận dạng vật thể độ chính xác tốt nhất</a:t>
          </a:r>
          <a:r>
            <a:rPr lang="en-US" altLang="vi-VN" sz="2000" dirty="0"/>
            <a:t/>
          </a:r>
          <a:endParaRPr lang="en-US" altLang="vi-VN" sz="2000" dirty="0"/>
        </a:p>
      </dgm:t>
    </dgm:pt>
    <dgm:pt modelId="{DB5A10FA-4612-48F6-88DF-13B640A40197}" cxnId="{8D86B96E-846E-4E97-8A7B-FFFD529E46E0}" type="parTrans">
      <dgm:prSet/>
      <dgm:spPr/>
      <dgm:t>
        <a:bodyPr/>
        <a:lstStyle/>
        <a:p>
          <a:endParaRPr lang="en-US" sz="2000"/>
        </a:p>
      </dgm:t>
    </dgm:pt>
    <dgm:pt modelId="{BA5E4118-B83D-4FF7-B34C-79A157C84625}" cxnId="{8D86B96E-846E-4E97-8A7B-FFFD529E46E0}" type="sibTrans">
      <dgm:prSet/>
      <dgm:spPr/>
      <dgm:t>
        <a:bodyPr/>
        <a:lstStyle/>
        <a:p>
          <a:endParaRPr lang="en-US" sz="2000"/>
        </a:p>
      </dgm:t>
    </dgm:pt>
    <dgm:pt modelId="{B198B9A1-9D6A-498A-925A-F72CA0C4B5FA}" type="pres">
      <dgm:prSet presAssocID="{FDC668AC-462E-4F00-A2AC-66F093C20924}" presName="linear" presStyleCnt="0">
        <dgm:presLayoutVars>
          <dgm:animLvl val="lvl"/>
          <dgm:resizeHandles val="exact"/>
        </dgm:presLayoutVars>
      </dgm:prSet>
      <dgm:spPr/>
    </dgm:pt>
    <dgm:pt modelId="{A870D0D6-AC87-4E35-94C2-7E8EEACA71B7}" type="pres">
      <dgm:prSet presAssocID="{09381058-B736-499C-BB87-815D2AE8EA1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7DFEE89-DED7-4EAA-952E-EA356A9F39C0}" type="pres">
      <dgm:prSet presAssocID="{BD8FED9E-6E05-4EBB-A909-FE40D4002E97}" presName="spacer" presStyleCnt="0"/>
      <dgm:spPr/>
    </dgm:pt>
    <dgm:pt modelId="{BBC216A7-2AE9-443C-94C9-46DB7F2DEEF8}" type="pres">
      <dgm:prSet presAssocID="{F7CFC90F-5F33-4E38-B707-CED5E7FC41C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0DC47B4-3750-4FB0-86C3-7E0F574D3470}" type="pres">
      <dgm:prSet presAssocID="{8C739276-5B82-4126-87EA-DCA58172C431}" presName="spacer" presStyleCnt="0"/>
      <dgm:spPr/>
    </dgm:pt>
    <dgm:pt modelId="{286C80AA-86F3-4FC4-B246-61F193BA8567}" type="pres">
      <dgm:prSet presAssocID="{5FECD831-D3EA-4278-BBEA-4414AE7B8D07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37914F73-314B-4C8F-823A-2E0CD10D1792}" srcId="{FDC668AC-462E-4F00-A2AC-66F093C20924}" destId="{09381058-B736-499C-BB87-815D2AE8EA13}" srcOrd="0" destOrd="0" parTransId="{B31783C4-C423-4D41-A433-A4F190FAF740}" sibTransId="{BD8FED9E-6E05-4EBB-A909-FE40D4002E97}"/>
    <dgm:cxn modelId="{2CFECB23-16D6-4FE7-96E3-86C785FCAC32}" srcId="{FDC668AC-462E-4F00-A2AC-66F093C20924}" destId="{F7CFC90F-5F33-4E38-B707-CED5E7FC41CA}" srcOrd="1" destOrd="0" parTransId="{55911FF2-7C9C-4864-9493-0E6F4CC92A54}" sibTransId="{8C739276-5B82-4126-87EA-DCA58172C431}"/>
    <dgm:cxn modelId="{8D86B96E-846E-4E97-8A7B-FFFD529E46E0}" srcId="{FDC668AC-462E-4F00-A2AC-66F093C20924}" destId="{5FECD831-D3EA-4278-BBEA-4414AE7B8D07}" srcOrd="2" destOrd="0" parTransId="{DB5A10FA-4612-48F6-88DF-13B640A40197}" sibTransId="{BA5E4118-B83D-4FF7-B34C-79A157C84625}"/>
    <dgm:cxn modelId="{E05A43FD-9F9D-4141-A648-8FEBC5274FEB}" type="presOf" srcId="{FDC668AC-462E-4F00-A2AC-66F093C20924}" destId="{B198B9A1-9D6A-498A-925A-F72CA0C4B5FA}" srcOrd="0" destOrd="0" presId="urn:microsoft.com/office/officeart/2005/8/layout/vList2"/>
    <dgm:cxn modelId="{C48F1139-929D-4B36-8B4D-E5D6364573E3}" type="presParOf" srcId="{B198B9A1-9D6A-498A-925A-F72CA0C4B5FA}" destId="{A870D0D6-AC87-4E35-94C2-7E8EEACA71B7}" srcOrd="0" destOrd="0" presId="urn:microsoft.com/office/officeart/2005/8/layout/vList2"/>
    <dgm:cxn modelId="{F7E56B09-92A9-40DE-ACDF-E0EDD1255F76}" type="presOf" srcId="{09381058-B736-499C-BB87-815D2AE8EA13}" destId="{A870D0D6-AC87-4E35-94C2-7E8EEACA71B7}" srcOrd="0" destOrd="0" presId="urn:microsoft.com/office/officeart/2005/8/layout/vList2"/>
    <dgm:cxn modelId="{DBDE1E91-4087-4AA4-AB39-15DB6E115FE4}" type="presParOf" srcId="{B198B9A1-9D6A-498A-925A-F72CA0C4B5FA}" destId="{77DFEE89-DED7-4EAA-952E-EA356A9F39C0}" srcOrd="1" destOrd="0" presId="urn:microsoft.com/office/officeart/2005/8/layout/vList2"/>
    <dgm:cxn modelId="{E97324E8-9775-4DE0-A3B7-2FC0E4F9B2BF}" type="presParOf" srcId="{B198B9A1-9D6A-498A-925A-F72CA0C4B5FA}" destId="{BBC216A7-2AE9-443C-94C9-46DB7F2DEEF8}" srcOrd="2" destOrd="0" presId="urn:microsoft.com/office/officeart/2005/8/layout/vList2"/>
    <dgm:cxn modelId="{96859562-7238-4D6A-8D11-C797D614F937}" type="presOf" srcId="{F7CFC90F-5F33-4E38-B707-CED5E7FC41CA}" destId="{BBC216A7-2AE9-443C-94C9-46DB7F2DEEF8}" srcOrd="0" destOrd="0" presId="urn:microsoft.com/office/officeart/2005/8/layout/vList2"/>
    <dgm:cxn modelId="{E71D8093-09DE-4901-9F9B-6C89D8648444}" type="presParOf" srcId="{B198B9A1-9D6A-498A-925A-F72CA0C4B5FA}" destId="{D0DC47B4-3750-4FB0-86C3-7E0F574D3470}" srcOrd="3" destOrd="0" presId="urn:microsoft.com/office/officeart/2005/8/layout/vList2"/>
    <dgm:cxn modelId="{C1580BAB-A7EE-4F25-899B-8227AE6D80C7}" type="presParOf" srcId="{B198B9A1-9D6A-498A-925A-F72CA0C4B5FA}" destId="{286C80AA-86F3-4FC4-B246-61F193BA8567}" srcOrd="4" destOrd="0" presId="urn:microsoft.com/office/officeart/2005/8/layout/vList2"/>
    <dgm:cxn modelId="{5F810771-F51B-4C77-8C32-5C8B4117443E}" type="presOf" srcId="{5FECD831-D3EA-4278-BBEA-4414AE7B8D07}" destId="{286C80AA-86F3-4FC4-B246-61F193BA856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7293846" cy="3848100"/>
        <a:chOff x="0" y="0"/>
        <a:chExt cx="7293846" cy="3848100"/>
      </a:xfrm>
    </dsp:grpSpPr>
    <dsp:sp modelId="{3E76AABD-BAFD-4B03-B609-4FA544334044}">
      <dsp:nvSpPr>
        <dsp:cNvPr id="3" name="Rounded Rectangle 2"/>
        <dsp:cNvSpPr/>
      </dsp:nvSpPr>
      <dsp:spPr bwMode="white">
        <a:xfrm>
          <a:off x="0" y="165"/>
          <a:ext cx="7293846" cy="607695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accent1">
            <a:shade val="80000"/>
          </a:schemeClr>
        </a:lnRef>
        <a:fillRef idx="2">
          <a:schemeClr val="lt1"/>
        </a:fillRef>
        <a:effectRef idx="1">
          <a:scrgbClr r="0" g="0" b="0"/>
        </a:effectRef>
        <a:fontRef idx="minor">
          <a:schemeClr val="dk1"/>
        </a:fontRef>
      </dsp:style>
      <dsp:txBody>
        <a:bodyPr lIns="91439" tIns="91439" rIns="91439" bIns="91439" anchor="ctr"/>
        <a:lstStyle>
          <a:lvl1pPr algn="l">
            <a:defRPr sz="1400"/>
          </a:lvl1pPr>
          <a:lvl2pPr marL="57150" indent="-57150" algn="l">
            <a:defRPr sz="1000"/>
          </a:lvl2pPr>
          <a:lvl3pPr marL="114300" indent="-57150" algn="l">
            <a:defRPr sz="1000"/>
          </a:lvl3pPr>
          <a:lvl4pPr marL="171450" indent="-57150" algn="l">
            <a:defRPr sz="1000"/>
          </a:lvl4pPr>
          <a:lvl5pPr marL="228600" indent="-57150" algn="l">
            <a:defRPr sz="1000"/>
          </a:lvl5pPr>
          <a:lvl6pPr marL="285750" indent="-57150" algn="l">
            <a:defRPr sz="1000"/>
          </a:lvl6pPr>
          <a:lvl7pPr marL="342900" indent="-57150" algn="l">
            <a:defRPr sz="1000"/>
          </a:lvl7pPr>
          <a:lvl8pPr marL="400050" indent="-57150" algn="l">
            <a:defRPr sz="1000"/>
          </a:lvl8pPr>
          <a:lvl9pPr marL="457200" indent="-57150" algn="l">
            <a:defRPr sz="1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400" b="0" i="0" dirty="0">
              <a:solidFill>
                <a:schemeClr val="dk1"/>
              </a:solidFill>
            </a:rPr>
            <a:t>1. </a:t>
          </a:r>
          <a:r>
            <a:rPr lang="en-US" sz="2400" b="0" i="0" dirty="0" err="1">
              <a:solidFill>
                <a:schemeClr val="dk1"/>
              </a:solidFill>
            </a:rPr>
            <a:t>Đặt</a:t>
          </a:r>
          <a:r>
            <a:rPr lang="en-US" sz="2400" b="0" i="0" dirty="0">
              <a:solidFill>
                <a:schemeClr val="dk1"/>
              </a:solidFill>
            </a:rPr>
            <a:t> </a:t>
          </a:r>
          <a:r>
            <a:rPr lang="en-US" sz="2400" b="0" i="0" dirty="0" err="1">
              <a:solidFill>
                <a:schemeClr val="dk1"/>
              </a:solidFill>
            </a:rPr>
            <a:t>vấn</a:t>
          </a:r>
          <a:r>
            <a:rPr lang="en-US" sz="2400" b="0" i="0" dirty="0">
              <a:solidFill>
                <a:schemeClr val="dk1"/>
              </a:solidFill>
            </a:rPr>
            <a:t> </a:t>
          </a:r>
          <a:r>
            <a:rPr lang="en-US" sz="2400" b="0" i="0" dirty="0" err="1">
              <a:solidFill>
                <a:schemeClr val="dk1"/>
              </a:solidFill>
            </a:rPr>
            <a:t>đề</a:t>
          </a:r>
          <a:endParaRPr lang="en-US" sz="2400" dirty="0">
            <a:solidFill>
              <a:schemeClr val="dk1"/>
            </a:solidFill>
          </a:endParaRPr>
        </a:p>
      </dsp:txBody>
      <dsp:txXfrm>
        <a:off x="0" y="165"/>
        <a:ext cx="7293846" cy="607695"/>
      </dsp:txXfrm>
    </dsp:sp>
    <dsp:sp modelId="{D0596BE2-456D-4676-ADF6-38ECF040274B}">
      <dsp:nvSpPr>
        <dsp:cNvPr id="4" name="Rounded Rectangle 3"/>
        <dsp:cNvSpPr/>
      </dsp:nvSpPr>
      <dsp:spPr bwMode="white">
        <a:xfrm>
          <a:off x="0" y="648180"/>
          <a:ext cx="7293846" cy="607695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accent1">
            <a:shade val="80000"/>
          </a:schemeClr>
        </a:lnRef>
        <a:fillRef idx="2">
          <a:schemeClr val="lt1"/>
        </a:fillRef>
        <a:effectRef idx="1">
          <a:scrgbClr r="0" g="0" b="0"/>
        </a:effectRef>
        <a:fontRef idx="minor">
          <a:schemeClr val="dk1"/>
        </a:fontRef>
      </dsp:style>
      <dsp:txBody>
        <a:bodyPr lIns="91439" tIns="91439" rIns="91439" bIns="91439" anchor="ctr"/>
        <a:lstStyle>
          <a:lvl1pPr algn="l">
            <a:defRPr sz="1400"/>
          </a:lvl1pPr>
          <a:lvl2pPr marL="57150" indent="-57150" algn="l">
            <a:defRPr sz="1000"/>
          </a:lvl2pPr>
          <a:lvl3pPr marL="114300" indent="-57150" algn="l">
            <a:defRPr sz="1000"/>
          </a:lvl3pPr>
          <a:lvl4pPr marL="171450" indent="-57150" algn="l">
            <a:defRPr sz="1000"/>
          </a:lvl4pPr>
          <a:lvl5pPr marL="228600" indent="-57150" algn="l">
            <a:defRPr sz="1000"/>
          </a:lvl5pPr>
          <a:lvl6pPr marL="285750" indent="-57150" algn="l">
            <a:defRPr sz="1000"/>
          </a:lvl6pPr>
          <a:lvl7pPr marL="342900" indent="-57150" algn="l">
            <a:defRPr sz="1000"/>
          </a:lvl7pPr>
          <a:lvl8pPr marL="400050" indent="-57150" algn="l">
            <a:defRPr sz="1000"/>
          </a:lvl8pPr>
          <a:lvl9pPr marL="457200" indent="-57150" algn="l">
            <a:defRPr sz="1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400" b="0" i="0" dirty="0">
              <a:solidFill>
                <a:schemeClr val="dk1"/>
              </a:solidFill>
            </a:rPr>
            <a:t>2. </a:t>
          </a:r>
          <a:r>
            <a:rPr lang="en-US" sz="2400" b="0" i="0" dirty="0" err="1">
              <a:solidFill>
                <a:schemeClr val="dk1"/>
              </a:solidFill>
            </a:rPr>
            <a:t>Cơ</a:t>
          </a:r>
          <a:r>
            <a:rPr lang="en-US" sz="2400" b="0" i="0" dirty="0">
              <a:solidFill>
                <a:schemeClr val="dk1"/>
              </a:solidFill>
            </a:rPr>
            <a:t> </a:t>
          </a:r>
          <a:r>
            <a:rPr lang="en-US" sz="2400" b="0" i="0" dirty="0" err="1">
              <a:solidFill>
                <a:schemeClr val="dk1"/>
              </a:solidFill>
            </a:rPr>
            <a:t>sở</a:t>
          </a:r>
          <a:r>
            <a:rPr lang="en-US" sz="2400" b="0" i="0" dirty="0">
              <a:solidFill>
                <a:schemeClr val="dk1"/>
              </a:solidFill>
            </a:rPr>
            <a:t> </a:t>
          </a:r>
          <a:r>
            <a:rPr lang="en-US" sz="2400" b="0" i="0" dirty="0" err="1">
              <a:solidFill>
                <a:schemeClr val="dk1"/>
              </a:solidFill>
            </a:rPr>
            <a:t>lý</a:t>
          </a:r>
          <a:r>
            <a:rPr lang="en-US" sz="2400" b="0" i="0" dirty="0">
              <a:solidFill>
                <a:schemeClr val="dk1"/>
              </a:solidFill>
            </a:rPr>
            <a:t> </a:t>
          </a:r>
          <a:r>
            <a:rPr lang="en-US" sz="2400" b="0" i="0" dirty="0" err="1">
              <a:solidFill>
                <a:schemeClr val="dk1"/>
              </a:solidFill>
            </a:rPr>
            <a:t>thuyết</a:t>
          </a:r>
          <a:endParaRPr lang="en-US" sz="2400" dirty="0">
            <a:solidFill>
              <a:schemeClr val="dk1"/>
            </a:solidFill>
          </a:endParaRPr>
        </a:p>
      </dsp:txBody>
      <dsp:txXfrm>
        <a:off x="0" y="648180"/>
        <a:ext cx="7293846" cy="607695"/>
      </dsp:txXfrm>
    </dsp:sp>
    <dsp:sp modelId="{AAD9029E-9CDE-4959-99DF-69DF74808178}">
      <dsp:nvSpPr>
        <dsp:cNvPr id="5" name="Rounded Rectangle 4"/>
        <dsp:cNvSpPr/>
      </dsp:nvSpPr>
      <dsp:spPr bwMode="white">
        <a:xfrm>
          <a:off x="0" y="1296195"/>
          <a:ext cx="7293846" cy="607695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accent1">
            <a:shade val="80000"/>
          </a:schemeClr>
        </a:lnRef>
        <a:fillRef idx="2">
          <a:schemeClr val="lt1"/>
        </a:fillRef>
        <a:effectRef idx="1">
          <a:scrgbClr r="0" g="0" b="0"/>
        </a:effectRef>
        <a:fontRef idx="minor">
          <a:schemeClr val="dk1"/>
        </a:fontRef>
      </dsp:style>
      <dsp:txBody>
        <a:bodyPr lIns="91439" tIns="91439" rIns="91439" bIns="91439" anchor="ctr"/>
        <a:lstStyle>
          <a:lvl1pPr algn="l">
            <a:defRPr sz="1400"/>
          </a:lvl1pPr>
          <a:lvl2pPr marL="57150" indent="-57150" algn="l">
            <a:defRPr sz="1000"/>
          </a:lvl2pPr>
          <a:lvl3pPr marL="114300" indent="-57150" algn="l">
            <a:defRPr sz="1000"/>
          </a:lvl3pPr>
          <a:lvl4pPr marL="171450" indent="-57150" algn="l">
            <a:defRPr sz="1000"/>
          </a:lvl4pPr>
          <a:lvl5pPr marL="228600" indent="-57150" algn="l">
            <a:defRPr sz="1000"/>
          </a:lvl5pPr>
          <a:lvl6pPr marL="285750" indent="-57150" algn="l">
            <a:defRPr sz="1000"/>
          </a:lvl6pPr>
          <a:lvl7pPr marL="342900" indent="-57150" algn="l">
            <a:defRPr sz="1000"/>
          </a:lvl7pPr>
          <a:lvl8pPr marL="400050" indent="-57150" algn="l">
            <a:defRPr sz="1000"/>
          </a:lvl8pPr>
          <a:lvl9pPr marL="457200" indent="-57150" algn="l">
            <a:defRPr sz="1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400" b="0" i="0" dirty="0">
              <a:solidFill>
                <a:schemeClr val="dk1"/>
              </a:solidFill>
            </a:rPr>
            <a:t>3. </a:t>
          </a:r>
          <a:r>
            <a:rPr lang="en-US" sz="2400" b="0" i="0" dirty="0" err="1">
              <a:solidFill>
                <a:schemeClr val="dk1"/>
              </a:solidFill>
            </a:rPr>
            <a:t>Thiết</a:t>
          </a:r>
          <a:r>
            <a:rPr lang="en-US" sz="2400" b="0" i="0" dirty="0">
              <a:solidFill>
                <a:schemeClr val="dk1"/>
              </a:solidFill>
            </a:rPr>
            <a:t> </a:t>
          </a:r>
          <a:r>
            <a:rPr lang="en-US" sz="2400" b="0" i="0" dirty="0" err="1">
              <a:solidFill>
                <a:schemeClr val="dk1"/>
              </a:solidFill>
            </a:rPr>
            <a:t>kế</a:t>
          </a:r>
          <a:r>
            <a:rPr lang="en-US" sz="2400" b="0" i="0" dirty="0">
              <a:solidFill>
                <a:schemeClr val="dk1"/>
              </a:solidFill>
            </a:rPr>
            <a:t> </a:t>
          </a:r>
          <a:r>
            <a:rPr lang="en-US" sz="2400" b="0" i="0" dirty="0" err="1">
              <a:solidFill>
                <a:schemeClr val="dk1"/>
              </a:solidFill>
            </a:rPr>
            <a:t>hệ</a:t>
          </a:r>
          <a:r>
            <a:rPr lang="en-US" sz="2400" b="0" i="0" dirty="0">
              <a:solidFill>
                <a:schemeClr val="dk1"/>
              </a:solidFill>
            </a:rPr>
            <a:t> </a:t>
          </a:r>
          <a:r>
            <a:rPr lang="en-US" sz="2400" b="0" i="0" dirty="0" err="1">
              <a:solidFill>
                <a:schemeClr val="dk1"/>
              </a:solidFill>
            </a:rPr>
            <a:t>thống</a:t>
          </a:r>
          <a:endParaRPr lang="en-US" sz="2400" dirty="0">
            <a:solidFill>
              <a:schemeClr val="dk1"/>
            </a:solidFill>
          </a:endParaRPr>
        </a:p>
      </dsp:txBody>
      <dsp:txXfrm>
        <a:off x="0" y="1296195"/>
        <a:ext cx="7293846" cy="607695"/>
      </dsp:txXfrm>
    </dsp:sp>
    <dsp:sp modelId="{02BC9DF6-57A9-4D3B-80CF-97352500A75B}">
      <dsp:nvSpPr>
        <dsp:cNvPr id="6" name="Rounded Rectangle 5"/>
        <dsp:cNvSpPr/>
      </dsp:nvSpPr>
      <dsp:spPr bwMode="white">
        <a:xfrm>
          <a:off x="0" y="1944210"/>
          <a:ext cx="7293846" cy="607695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accent1">
            <a:shade val="80000"/>
          </a:schemeClr>
        </a:lnRef>
        <a:fillRef idx="2">
          <a:schemeClr val="lt1"/>
        </a:fillRef>
        <a:effectRef idx="1">
          <a:scrgbClr r="0" g="0" b="0"/>
        </a:effectRef>
        <a:fontRef idx="minor">
          <a:schemeClr val="dk1"/>
        </a:fontRef>
      </dsp:style>
      <dsp:txBody>
        <a:bodyPr lIns="91439" tIns="91439" rIns="91439" bIns="91439" anchor="ctr"/>
        <a:lstStyle>
          <a:lvl1pPr algn="l">
            <a:defRPr sz="1400"/>
          </a:lvl1pPr>
          <a:lvl2pPr marL="57150" indent="-57150" algn="l">
            <a:defRPr sz="1000"/>
          </a:lvl2pPr>
          <a:lvl3pPr marL="114300" indent="-57150" algn="l">
            <a:defRPr sz="1000"/>
          </a:lvl3pPr>
          <a:lvl4pPr marL="171450" indent="-57150" algn="l">
            <a:defRPr sz="1000"/>
          </a:lvl4pPr>
          <a:lvl5pPr marL="228600" indent="-57150" algn="l">
            <a:defRPr sz="1000"/>
          </a:lvl5pPr>
          <a:lvl6pPr marL="285750" indent="-57150" algn="l">
            <a:defRPr sz="1000"/>
          </a:lvl6pPr>
          <a:lvl7pPr marL="342900" indent="-57150" algn="l">
            <a:defRPr sz="1000"/>
          </a:lvl7pPr>
          <a:lvl8pPr marL="400050" indent="-57150" algn="l">
            <a:defRPr sz="1000"/>
          </a:lvl8pPr>
          <a:lvl9pPr marL="457200" indent="-57150" algn="l">
            <a:defRPr sz="1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400" b="0" i="0" dirty="0">
              <a:solidFill>
                <a:schemeClr val="dk1"/>
              </a:solidFill>
            </a:rPr>
            <a:t>4. </a:t>
          </a:r>
          <a:r>
            <a:rPr lang="en-US" sz="2400" b="0" i="0" dirty="0" err="1">
              <a:solidFill>
                <a:schemeClr val="dk1"/>
              </a:solidFill>
            </a:rPr>
            <a:t>Tính</a:t>
          </a:r>
          <a:r>
            <a:rPr lang="en-US" sz="2400" b="0" i="0" dirty="0">
              <a:solidFill>
                <a:schemeClr val="dk1"/>
              </a:solidFill>
            </a:rPr>
            <a:t> </a:t>
          </a:r>
          <a:r>
            <a:rPr lang="en-US" sz="2400" b="0" i="0" dirty="0" err="1">
              <a:solidFill>
                <a:schemeClr val="dk1"/>
              </a:solidFill>
            </a:rPr>
            <a:t>toán</a:t>
          </a:r>
          <a:r>
            <a:rPr lang="en-US" sz="2400" b="0" i="0" dirty="0">
              <a:solidFill>
                <a:schemeClr val="dk1"/>
              </a:solidFill>
            </a:rPr>
            <a:t> </a:t>
          </a:r>
          <a:r>
            <a:rPr lang="en-US" sz="2400" b="0" i="0" dirty="0" err="1">
              <a:solidFill>
                <a:schemeClr val="dk1"/>
              </a:solidFill>
            </a:rPr>
            <a:t>hệ</a:t>
          </a:r>
          <a:r>
            <a:rPr lang="en-US" sz="2400" b="0" i="0" dirty="0">
              <a:solidFill>
                <a:schemeClr val="dk1"/>
              </a:solidFill>
            </a:rPr>
            <a:t> </a:t>
          </a:r>
          <a:r>
            <a:rPr lang="en-US" sz="2400" b="0" i="0" dirty="0" err="1">
              <a:solidFill>
                <a:schemeClr val="dk1"/>
              </a:solidFill>
            </a:rPr>
            <a:t>thống</a:t>
          </a:r>
          <a:endParaRPr lang="en-US" sz="2400" dirty="0">
            <a:solidFill>
              <a:schemeClr val="dk1"/>
            </a:solidFill>
          </a:endParaRPr>
        </a:p>
      </dsp:txBody>
      <dsp:txXfrm>
        <a:off x="0" y="1944210"/>
        <a:ext cx="7293846" cy="607695"/>
      </dsp:txXfrm>
    </dsp:sp>
    <dsp:sp modelId="{93F24FBE-672B-4FCD-9CBC-17E55192E971}">
      <dsp:nvSpPr>
        <dsp:cNvPr id="7" name="Rounded Rectangle 6"/>
        <dsp:cNvSpPr/>
      </dsp:nvSpPr>
      <dsp:spPr bwMode="white">
        <a:xfrm>
          <a:off x="0" y="2592225"/>
          <a:ext cx="7293846" cy="607695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accent1">
            <a:shade val="80000"/>
          </a:schemeClr>
        </a:lnRef>
        <a:fillRef idx="2">
          <a:schemeClr val="lt1"/>
        </a:fillRef>
        <a:effectRef idx="1">
          <a:scrgbClr r="0" g="0" b="0"/>
        </a:effectRef>
        <a:fontRef idx="minor">
          <a:schemeClr val="dk1"/>
        </a:fontRef>
      </dsp:style>
      <dsp:txBody>
        <a:bodyPr lIns="91439" tIns="91439" rIns="91439" bIns="91439" anchor="ctr"/>
        <a:lstStyle>
          <a:lvl1pPr algn="l">
            <a:defRPr sz="1400"/>
          </a:lvl1pPr>
          <a:lvl2pPr marL="57150" indent="-57150" algn="l">
            <a:defRPr sz="1000"/>
          </a:lvl2pPr>
          <a:lvl3pPr marL="114300" indent="-57150" algn="l">
            <a:defRPr sz="1000"/>
          </a:lvl3pPr>
          <a:lvl4pPr marL="171450" indent="-57150" algn="l">
            <a:defRPr sz="1000"/>
          </a:lvl4pPr>
          <a:lvl5pPr marL="228600" indent="-57150" algn="l">
            <a:defRPr sz="1000"/>
          </a:lvl5pPr>
          <a:lvl6pPr marL="285750" indent="-57150" algn="l">
            <a:defRPr sz="1000"/>
          </a:lvl6pPr>
          <a:lvl7pPr marL="342900" indent="-57150" algn="l">
            <a:defRPr sz="1000"/>
          </a:lvl7pPr>
          <a:lvl8pPr marL="400050" indent="-57150" algn="l">
            <a:defRPr sz="1000"/>
          </a:lvl8pPr>
          <a:lvl9pPr marL="457200" indent="-57150" algn="l">
            <a:defRPr sz="1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400" b="0" i="0" dirty="0">
              <a:solidFill>
                <a:schemeClr val="dk1"/>
              </a:solidFill>
            </a:rPr>
            <a:t>5. </a:t>
          </a:r>
          <a:r>
            <a:rPr lang="en-US" sz="2400" b="0" i="0" dirty="0" err="1">
              <a:solidFill>
                <a:schemeClr val="dk1"/>
              </a:solidFill>
            </a:rPr>
            <a:t>Kết</a:t>
          </a:r>
          <a:r>
            <a:rPr lang="en-US" sz="2400" b="0" i="0" dirty="0">
              <a:solidFill>
                <a:schemeClr val="dk1"/>
              </a:solidFill>
            </a:rPr>
            <a:t> </a:t>
          </a:r>
          <a:r>
            <a:rPr lang="en-US" sz="2400" b="0" i="0" dirty="0" err="1">
              <a:solidFill>
                <a:schemeClr val="dk1"/>
              </a:solidFill>
            </a:rPr>
            <a:t>quả</a:t>
          </a:r>
          <a:r>
            <a:rPr lang="en-US" sz="2400" b="0" i="0" dirty="0">
              <a:solidFill>
                <a:schemeClr val="dk1"/>
              </a:solidFill>
            </a:rPr>
            <a:t> </a:t>
          </a:r>
          <a:r>
            <a:rPr lang="en-US" sz="2400" b="0" i="0" dirty="0" err="1">
              <a:solidFill>
                <a:schemeClr val="dk1"/>
              </a:solidFill>
            </a:rPr>
            <a:t>thực</a:t>
          </a:r>
          <a:r>
            <a:rPr lang="en-US" sz="2400" b="0" i="0" dirty="0">
              <a:solidFill>
                <a:schemeClr val="dk1"/>
              </a:solidFill>
            </a:rPr>
            <a:t> </a:t>
          </a:r>
          <a:r>
            <a:rPr lang="en-US" sz="2400" b="0" i="0" dirty="0" err="1">
              <a:solidFill>
                <a:schemeClr val="dk1"/>
              </a:solidFill>
            </a:rPr>
            <a:t>nghiệm</a:t>
          </a:r>
          <a:endParaRPr lang="en-US" sz="2400" dirty="0">
            <a:solidFill>
              <a:schemeClr val="dk1"/>
            </a:solidFill>
          </a:endParaRPr>
        </a:p>
      </dsp:txBody>
      <dsp:txXfrm>
        <a:off x="0" y="2592225"/>
        <a:ext cx="7293846" cy="607695"/>
      </dsp:txXfrm>
    </dsp:sp>
    <dsp:sp modelId="{E09751E6-2BB9-4150-8BF1-BCC42F69F376}">
      <dsp:nvSpPr>
        <dsp:cNvPr id="8" name="Rounded Rectangle 7"/>
        <dsp:cNvSpPr/>
      </dsp:nvSpPr>
      <dsp:spPr bwMode="white">
        <a:xfrm>
          <a:off x="0" y="3240240"/>
          <a:ext cx="7293846" cy="607695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accent1">
            <a:shade val="80000"/>
          </a:schemeClr>
        </a:lnRef>
        <a:fillRef idx="2">
          <a:schemeClr val="lt1"/>
        </a:fillRef>
        <a:effectRef idx="1">
          <a:scrgbClr r="0" g="0" b="0"/>
        </a:effectRef>
        <a:fontRef idx="minor">
          <a:schemeClr val="dk1"/>
        </a:fontRef>
      </dsp:style>
      <dsp:txBody>
        <a:bodyPr lIns="91439" tIns="91439" rIns="91439" bIns="91439" anchor="ctr"/>
        <a:lstStyle>
          <a:lvl1pPr algn="l">
            <a:defRPr sz="1400"/>
          </a:lvl1pPr>
          <a:lvl2pPr marL="57150" indent="-57150" algn="l">
            <a:defRPr sz="1000"/>
          </a:lvl2pPr>
          <a:lvl3pPr marL="114300" indent="-57150" algn="l">
            <a:defRPr sz="1000"/>
          </a:lvl3pPr>
          <a:lvl4pPr marL="171450" indent="-57150" algn="l">
            <a:defRPr sz="1000"/>
          </a:lvl4pPr>
          <a:lvl5pPr marL="228600" indent="-57150" algn="l">
            <a:defRPr sz="1000"/>
          </a:lvl5pPr>
          <a:lvl6pPr marL="285750" indent="-57150" algn="l">
            <a:defRPr sz="1000"/>
          </a:lvl6pPr>
          <a:lvl7pPr marL="342900" indent="-57150" algn="l">
            <a:defRPr sz="1000"/>
          </a:lvl7pPr>
          <a:lvl8pPr marL="400050" indent="-57150" algn="l">
            <a:defRPr sz="1000"/>
          </a:lvl8pPr>
          <a:lvl9pPr marL="457200" indent="-57150" algn="l">
            <a:defRPr sz="1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400" b="0" i="0" dirty="0">
              <a:solidFill>
                <a:schemeClr val="dk1"/>
              </a:solidFill>
            </a:rPr>
            <a:t>6. </a:t>
          </a:r>
          <a:r>
            <a:rPr lang="en-US" sz="2400" b="0" i="0" dirty="0" err="1">
              <a:solidFill>
                <a:schemeClr val="dk1"/>
              </a:solidFill>
            </a:rPr>
            <a:t>Kết</a:t>
          </a:r>
          <a:r>
            <a:rPr lang="en-US" sz="2400" b="0" i="0" dirty="0">
              <a:solidFill>
                <a:schemeClr val="dk1"/>
              </a:solidFill>
            </a:rPr>
            <a:t> </a:t>
          </a:r>
          <a:r>
            <a:rPr lang="en-US" sz="2400" b="0" i="0" dirty="0" err="1">
              <a:solidFill>
                <a:schemeClr val="dk1"/>
              </a:solidFill>
            </a:rPr>
            <a:t>luận</a:t>
          </a:r>
          <a:endParaRPr lang="en-US" sz="2400" dirty="0">
            <a:solidFill>
              <a:schemeClr val="dk1"/>
            </a:solidFill>
          </a:endParaRPr>
        </a:p>
      </dsp:txBody>
      <dsp:txXfrm>
        <a:off x="0" y="3240240"/>
        <a:ext cx="7293846" cy="6076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8813442" cy="4507006"/>
        <a:chOff x="0" y="0"/>
        <a:chExt cx="8813442" cy="4507006"/>
      </a:xfrm>
    </dsp:grpSpPr>
    <dsp:sp modelId="{18DC115C-D23D-421D-9085-3C3A29893F84}">
      <dsp:nvSpPr>
        <dsp:cNvPr id="3" name="Rounded Rectangle 2"/>
        <dsp:cNvSpPr/>
      </dsp:nvSpPr>
      <dsp:spPr bwMode="white">
        <a:xfrm>
          <a:off x="0" y="22024"/>
          <a:ext cx="8813442" cy="330260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lIns="45719" tIns="45719" rIns="45719" bIns="45719" anchor="ctr"/>
        <a:lstStyle>
          <a:lvl1pPr algn="l">
            <a:defRPr sz="1200"/>
          </a:lvl1pPr>
          <a:lvl2pPr marL="57150" indent="-57150" algn="l">
            <a:defRPr sz="900"/>
          </a:lvl2pPr>
          <a:lvl3pPr marL="114300" indent="-57150" algn="l">
            <a:defRPr sz="900"/>
          </a:lvl3pPr>
          <a:lvl4pPr marL="171450" indent="-57150" algn="l">
            <a:defRPr sz="900"/>
          </a:lvl4pPr>
          <a:lvl5pPr marL="228600" indent="-57150" algn="l">
            <a:defRPr sz="900"/>
          </a:lvl5pPr>
          <a:lvl6pPr marL="285750" indent="-57150" algn="l">
            <a:defRPr sz="900"/>
          </a:lvl6pPr>
          <a:lvl7pPr marL="342900" indent="-57150" algn="l">
            <a:defRPr sz="900"/>
          </a:lvl7pPr>
          <a:lvl8pPr marL="400050" indent="-57150" algn="l">
            <a:defRPr sz="900"/>
          </a:lvl8pPr>
          <a:lvl9pPr marL="457200" indent="-57150" algn="l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vi-VN" b="0" i="0" dirty="0"/>
            <a:t>Lý do chọn đề tà</a:t>
          </a:r>
          <a:r>
            <a:rPr lang="en-US" b="0" i="0" dirty="0" err="1"/>
            <a:t>i</a:t>
          </a:r>
          <a:r>
            <a:rPr lang="en-US" b="0" i="0" dirty="0"/>
            <a:t>:</a:t>
          </a:r>
          <a:endParaRPr lang="en-US" dirty="0"/>
        </a:p>
      </dsp:txBody>
      <dsp:txXfrm>
        <a:off x="0" y="22024"/>
        <a:ext cx="8813442" cy="330260"/>
      </dsp:txXfrm>
    </dsp:sp>
    <dsp:sp modelId="{57752EBE-0235-4BFC-A275-E5CA83057AF9}">
      <dsp:nvSpPr>
        <dsp:cNvPr id="4" name="Rectangles 3"/>
        <dsp:cNvSpPr/>
      </dsp:nvSpPr>
      <dsp:spPr bwMode="white">
        <a:xfrm>
          <a:off x="0" y="352283"/>
          <a:ext cx="8813442" cy="930275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279826" tIns="22860" rIns="128016" bIns="22860" anchor="t"/>
        <a:lstStyle>
          <a:lvl1pPr algn="l">
            <a:defRPr sz="1200"/>
          </a:lvl1pPr>
          <a:lvl2pPr marL="57150" indent="-57150" algn="l">
            <a:defRPr sz="900"/>
          </a:lvl2pPr>
          <a:lvl3pPr marL="114300" indent="-57150" algn="l">
            <a:defRPr sz="900"/>
          </a:lvl3pPr>
          <a:lvl4pPr marL="171450" indent="-57150" algn="l">
            <a:defRPr sz="900"/>
          </a:lvl4pPr>
          <a:lvl5pPr marL="228600" indent="-57150" algn="l">
            <a:defRPr sz="900"/>
          </a:lvl5pPr>
          <a:lvl6pPr marL="285750" indent="-57150" algn="l">
            <a:defRPr sz="900"/>
          </a:lvl6pPr>
          <a:lvl7pPr marL="342900" indent="-57150" algn="l">
            <a:defRPr sz="900"/>
          </a:lvl7pPr>
          <a:lvl8pPr marL="400050" indent="-57150" algn="l">
            <a:defRPr sz="900"/>
          </a:lvl8pPr>
          <a:lvl9pPr marL="457200" indent="-57150" algn="l">
            <a:defRPr sz="900"/>
          </a:lvl9pPr>
        </a:lstStyle>
        <a:p>
          <a:pPr marL="171450" lvl="1" indent="-1714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b="0" i="0" dirty="0">
              <a:solidFill>
                <a:schemeClr val="tx1"/>
              </a:solidFill>
            </a:rPr>
            <a:t>Robot </a:t>
          </a:r>
          <a:r>
            <a:rPr lang="en-US" sz="1800" b="0" i="0" dirty="0" err="1">
              <a:solidFill>
                <a:schemeClr val="tx1"/>
              </a:solidFill>
            </a:rPr>
            <a:t>ngày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càng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được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ứng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dụng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nhiều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trong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sản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xuất</a:t>
          </a:r>
          <a:r>
            <a:rPr lang="en-US" sz="1800" b="0" i="0" dirty="0">
              <a:solidFill>
                <a:schemeClr val="tx1"/>
              </a:solidFill>
            </a:rPr>
            <a:t>.</a:t>
          </a:r>
          <a:endParaRPr lang="en-US" sz="1800" dirty="0">
            <a:solidFill>
              <a:schemeClr val="tx1"/>
            </a:solidFill>
          </a:endParaRPr>
        </a:p>
        <a:p>
          <a:pPr marL="171450" lvl="1" indent="-1714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vi-VN" sz="1800" b="0" i="0" dirty="0">
              <a:solidFill>
                <a:schemeClr val="tx1"/>
              </a:solidFill>
            </a:rPr>
            <a:t>Kết hợp robot với xử lý ảnh mang lại khả năng "nhìn thấy" và "hiểu" môi trường xung quanh cho robo</a:t>
          </a:r>
          <a:r>
            <a:rPr lang="en-US" sz="1800" b="0" i="0" dirty="0">
              <a:solidFill>
                <a:schemeClr val="tx1"/>
              </a:solidFill>
            </a:rPr>
            <a:t>t.</a:t>
          </a:r>
          <a:endParaRPr lang="en-US" sz="1800" dirty="0">
            <a:solidFill>
              <a:schemeClr val="tx1"/>
            </a:solidFill>
          </a:endParaRPr>
        </a:p>
      </dsp:txBody>
      <dsp:txXfrm>
        <a:off x="0" y="352283"/>
        <a:ext cx="8813442" cy="930275"/>
      </dsp:txXfrm>
    </dsp:sp>
    <dsp:sp modelId="{541B6594-6CBE-4F98-BC24-160B496BD59D}">
      <dsp:nvSpPr>
        <dsp:cNvPr id="5" name="Rounded Rectangle 4"/>
        <dsp:cNvSpPr/>
      </dsp:nvSpPr>
      <dsp:spPr bwMode="white">
        <a:xfrm>
          <a:off x="0" y="1282558"/>
          <a:ext cx="8813442" cy="346246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lIns="45719" tIns="45719" rIns="45719" bIns="45719" anchor="ctr"/>
        <a:lstStyle>
          <a:lvl1pPr algn="l">
            <a:defRPr sz="1200"/>
          </a:lvl1pPr>
          <a:lvl2pPr marL="57150" indent="-57150" algn="l">
            <a:defRPr sz="900"/>
          </a:lvl2pPr>
          <a:lvl3pPr marL="114300" indent="-57150" algn="l">
            <a:defRPr sz="900"/>
          </a:lvl3pPr>
          <a:lvl4pPr marL="171450" indent="-57150" algn="l">
            <a:defRPr sz="900"/>
          </a:lvl4pPr>
          <a:lvl5pPr marL="228600" indent="-57150" algn="l">
            <a:defRPr sz="900"/>
          </a:lvl5pPr>
          <a:lvl6pPr marL="285750" indent="-57150" algn="l">
            <a:defRPr sz="900"/>
          </a:lvl6pPr>
          <a:lvl7pPr marL="342900" indent="-57150" algn="l">
            <a:defRPr sz="900"/>
          </a:lvl7pPr>
          <a:lvl8pPr marL="400050" indent="-57150" algn="l">
            <a:defRPr sz="900"/>
          </a:lvl8pPr>
          <a:lvl9pPr marL="457200" indent="-57150" algn="l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vi-VN" b="0" i="0" dirty="0"/>
            <a:t>Mục tiêu</a:t>
          </a:r>
          <a:endParaRPr lang="en-US" dirty="0"/>
        </a:p>
      </dsp:txBody>
      <dsp:txXfrm>
        <a:off x="0" y="1282558"/>
        <a:ext cx="8813442" cy="346246"/>
      </dsp:txXfrm>
    </dsp:sp>
    <dsp:sp modelId="{1FA2D32F-ECCC-40AA-9FB6-D487379A7023}">
      <dsp:nvSpPr>
        <dsp:cNvPr id="6" name="Rectangles 5"/>
        <dsp:cNvSpPr/>
      </dsp:nvSpPr>
      <dsp:spPr bwMode="white">
        <a:xfrm>
          <a:off x="0" y="1628805"/>
          <a:ext cx="8813442" cy="1265555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279826" tIns="22860" rIns="128016" bIns="22860" anchor="t"/>
        <a:lstStyle>
          <a:lvl1pPr algn="l">
            <a:defRPr sz="1200"/>
          </a:lvl1pPr>
          <a:lvl2pPr marL="57150" indent="-57150" algn="l">
            <a:defRPr sz="900"/>
          </a:lvl2pPr>
          <a:lvl3pPr marL="114300" indent="-57150" algn="l">
            <a:defRPr sz="900"/>
          </a:lvl3pPr>
          <a:lvl4pPr marL="171450" indent="-57150" algn="l">
            <a:defRPr sz="900"/>
          </a:lvl4pPr>
          <a:lvl5pPr marL="228600" indent="-57150" algn="l">
            <a:defRPr sz="900"/>
          </a:lvl5pPr>
          <a:lvl6pPr marL="285750" indent="-57150" algn="l">
            <a:defRPr sz="900"/>
          </a:lvl6pPr>
          <a:lvl7pPr marL="342900" indent="-57150" algn="l">
            <a:defRPr sz="900"/>
          </a:lvl7pPr>
          <a:lvl8pPr marL="400050" indent="-57150" algn="l">
            <a:defRPr sz="900"/>
          </a:lvl8pPr>
          <a:lvl9pPr marL="457200" indent="-57150" algn="l">
            <a:defRPr sz="900"/>
          </a:lvl9pPr>
        </a:lstStyle>
        <a:p>
          <a:pPr marL="171450" lvl="1" indent="-1714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b="0" i="0" dirty="0" err="1">
              <a:solidFill>
                <a:schemeClr val="tx1"/>
              </a:solidFill>
            </a:rPr>
            <a:t>Thiết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kế</a:t>
          </a:r>
          <a:r>
            <a:rPr lang="en-US" sz="1800" b="0" i="0" dirty="0">
              <a:solidFill>
                <a:schemeClr val="tx1"/>
              </a:solidFill>
            </a:rPr>
            <a:t> Robot, </a:t>
          </a:r>
          <a:r>
            <a:rPr lang="en-US" sz="1800" b="0" i="0" dirty="0" err="1">
              <a:solidFill>
                <a:schemeClr val="tx1"/>
              </a:solidFill>
            </a:rPr>
            <a:t>xây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dựng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phần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cứng</a:t>
          </a:r>
          <a:r>
            <a:rPr lang="en-US" sz="1800" b="0" i="0" dirty="0">
              <a:solidFill>
                <a:schemeClr val="tx1"/>
              </a:solidFill>
            </a:rPr>
            <a:t>.</a:t>
          </a:r>
          <a:endParaRPr lang="en-US" sz="1800" dirty="0">
            <a:solidFill>
              <a:schemeClr val="tx1"/>
            </a:solidFill>
          </a:endParaRPr>
        </a:p>
        <a:p>
          <a:pPr marL="171450" lvl="1" indent="-1714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b="0" i="0" dirty="0" err="1">
              <a:solidFill>
                <a:schemeClr val="tx1"/>
              </a:solidFill>
            </a:rPr>
            <a:t>Tính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toán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động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học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cho</a:t>
          </a:r>
          <a:r>
            <a:rPr lang="en-US" sz="1800" b="0" i="0" dirty="0">
              <a:solidFill>
                <a:schemeClr val="tx1"/>
              </a:solidFill>
            </a:rPr>
            <a:t> Robot, </a:t>
          </a:r>
          <a:r>
            <a:rPr lang="en-US" sz="1800" b="0" i="0" dirty="0" err="1">
              <a:solidFill>
                <a:schemeClr val="tx1"/>
              </a:solidFill>
            </a:rPr>
            <a:t>lập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trình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cho</a:t>
          </a:r>
          <a:r>
            <a:rPr lang="en-US" sz="1800" b="0" i="0" dirty="0">
              <a:solidFill>
                <a:schemeClr val="tx1"/>
              </a:solidFill>
            </a:rPr>
            <a:t> vi </a:t>
          </a:r>
          <a:r>
            <a:rPr lang="en-US" sz="1800" b="0" i="0" dirty="0" err="1">
              <a:solidFill>
                <a:schemeClr val="tx1"/>
              </a:solidFill>
            </a:rPr>
            <a:t>điều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khiển</a:t>
          </a:r>
          <a:endParaRPr lang="en-US" sz="1800" dirty="0">
            <a:solidFill>
              <a:schemeClr val="tx1"/>
            </a:solidFill>
          </a:endParaRPr>
        </a:p>
        <a:p>
          <a:pPr marL="171450" lvl="1" indent="-1714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b="0" i="0" dirty="0" err="1">
              <a:solidFill>
                <a:schemeClr val="tx1"/>
              </a:solidFill>
            </a:rPr>
            <a:t>Áp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dụng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xử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lý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ảnh</a:t>
          </a:r>
          <a:r>
            <a:rPr lang="en-US" sz="1800" b="0" i="0" dirty="0">
              <a:solidFill>
                <a:schemeClr val="tx1"/>
              </a:solidFill>
            </a:rPr>
            <a:t>, </a:t>
          </a:r>
          <a:r>
            <a:rPr lang="en-US" sz="1800" b="0" i="0" dirty="0" err="1">
              <a:solidFill>
                <a:schemeClr val="tx1"/>
              </a:solidFill>
            </a:rPr>
            <a:t>kiến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thức</a:t>
          </a:r>
          <a:r>
            <a:rPr lang="en-US" sz="1800" b="0" i="0" dirty="0">
              <a:solidFill>
                <a:schemeClr val="tx1"/>
              </a:solidFill>
            </a:rPr>
            <a:t> ma </a:t>
          </a:r>
          <a:r>
            <a:rPr lang="en-US" sz="1800" b="0" i="0" dirty="0" err="1">
              <a:solidFill>
                <a:schemeClr val="tx1"/>
              </a:solidFill>
            </a:rPr>
            <a:t>trận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chuyển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để</a:t>
          </a:r>
          <a:r>
            <a:rPr lang="en-US" sz="1800" b="0" i="0" dirty="0">
              <a:solidFill>
                <a:schemeClr val="tx1"/>
              </a:solidFill>
            </a:rPr>
            <a:t> Robot </a:t>
          </a:r>
          <a:r>
            <a:rPr lang="en-US" sz="1800" b="0" i="0" dirty="0" err="1">
              <a:solidFill>
                <a:schemeClr val="tx1"/>
              </a:solidFill>
            </a:rPr>
            <a:t>nhận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biết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tọa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độ</a:t>
          </a:r>
          <a:r>
            <a:rPr lang="en-US" sz="1800" b="0" i="0" dirty="0">
              <a:solidFill>
                <a:schemeClr val="tx1"/>
              </a:solidFill>
            </a:rPr>
            <a:t>, </a:t>
          </a:r>
          <a:r>
            <a:rPr lang="en-US" sz="1800" b="0" i="0" dirty="0" err="1">
              <a:solidFill>
                <a:schemeClr val="tx1"/>
              </a:solidFill>
            </a:rPr>
            <a:t>màu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sắc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vật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thể</a:t>
          </a:r>
          <a:endParaRPr lang="en-US" sz="1800" dirty="0">
            <a:solidFill>
              <a:schemeClr val="tx1"/>
            </a:solidFill>
          </a:endParaRPr>
        </a:p>
      </dsp:txBody>
      <dsp:txXfrm>
        <a:off x="0" y="1628805"/>
        <a:ext cx="8813442" cy="1265555"/>
      </dsp:txXfrm>
    </dsp:sp>
    <dsp:sp modelId="{F823F2F3-EF73-490F-9D34-8EC8FF6CB7FA}">
      <dsp:nvSpPr>
        <dsp:cNvPr id="7" name="Rounded Rectangle 6"/>
        <dsp:cNvSpPr/>
      </dsp:nvSpPr>
      <dsp:spPr bwMode="white">
        <a:xfrm>
          <a:off x="0" y="2894360"/>
          <a:ext cx="8813442" cy="325068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lIns="45719" tIns="45719" rIns="45719" bIns="45719" anchor="ctr"/>
        <a:lstStyle>
          <a:lvl1pPr algn="l">
            <a:defRPr sz="1200"/>
          </a:lvl1pPr>
          <a:lvl2pPr marL="57150" indent="-57150" algn="l">
            <a:defRPr sz="900"/>
          </a:lvl2pPr>
          <a:lvl3pPr marL="114300" indent="-57150" algn="l">
            <a:defRPr sz="900"/>
          </a:lvl3pPr>
          <a:lvl4pPr marL="171450" indent="-57150" algn="l">
            <a:defRPr sz="900"/>
          </a:lvl4pPr>
          <a:lvl5pPr marL="228600" indent="-57150" algn="l">
            <a:defRPr sz="900"/>
          </a:lvl5pPr>
          <a:lvl6pPr marL="285750" indent="-57150" algn="l">
            <a:defRPr sz="900"/>
          </a:lvl6pPr>
          <a:lvl7pPr marL="342900" indent="-57150" algn="l">
            <a:defRPr sz="900"/>
          </a:lvl7pPr>
          <a:lvl8pPr marL="400050" indent="-57150" algn="l">
            <a:defRPr sz="900"/>
          </a:lvl8pPr>
          <a:lvl9pPr marL="457200" indent="-57150" algn="l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vi-VN" b="0" i="0" dirty="0"/>
            <a:t>Giới hạn của đề tài</a:t>
          </a:r>
          <a:endParaRPr lang="en-US" dirty="0"/>
        </a:p>
      </dsp:txBody>
      <dsp:txXfrm>
        <a:off x="0" y="2894360"/>
        <a:ext cx="8813442" cy="325068"/>
      </dsp:txXfrm>
    </dsp:sp>
    <dsp:sp modelId="{AB38DFF8-E42E-43C0-B28A-66A7CEF87D87}">
      <dsp:nvSpPr>
        <dsp:cNvPr id="8" name="Rectangles 7"/>
        <dsp:cNvSpPr/>
      </dsp:nvSpPr>
      <dsp:spPr bwMode="white">
        <a:xfrm>
          <a:off x="0" y="3219427"/>
          <a:ext cx="8813442" cy="1265555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279826" tIns="22860" rIns="128016" bIns="22860" anchor="t"/>
        <a:lstStyle>
          <a:lvl1pPr algn="l">
            <a:defRPr sz="1200"/>
          </a:lvl1pPr>
          <a:lvl2pPr marL="57150" indent="-57150" algn="l">
            <a:defRPr sz="900"/>
          </a:lvl2pPr>
          <a:lvl3pPr marL="114300" indent="-57150" algn="l">
            <a:defRPr sz="900"/>
          </a:lvl3pPr>
          <a:lvl4pPr marL="171450" indent="-57150" algn="l">
            <a:defRPr sz="900"/>
          </a:lvl4pPr>
          <a:lvl5pPr marL="228600" indent="-57150" algn="l">
            <a:defRPr sz="900"/>
          </a:lvl5pPr>
          <a:lvl6pPr marL="285750" indent="-57150" algn="l">
            <a:defRPr sz="900"/>
          </a:lvl6pPr>
          <a:lvl7pPr marL="342900" indent="-57150" algn="l">
            <a:defRPr sz="900"/>
          </a:lvl7pPr>
          <a:lvl8pPr marL="400050" indent="-57150" algn="l">
            <a:defRPr sz="900"/>
          </a:lvl8pPr>
          <a:lvl9pPr marL="457200" indent="-57150" algn="l">
            <a:defRPr sz="900"/>
          </a:lvl9pPr>
        </a:lstStyle>
        <a:p>
          <a:pPr marL="171450" lvl="1" indent="-1714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b="0" i="0" dirty="0">
              <a:solidFill>
                <a:schemeClr val="tx1"/>
              </a:solidFill>
            </a:rPr>
            <a:t>Robot </a:t>
          </a:r>
          <a:r>
            <a:rPr lang="en-US" sz="1800" b="0" i="0" dirty="0" err="1">
              <a:solidFill>
                <a:schemeClr val="tx1"/>
              </a:solidFill>
            </a:rPr>
            <a:t>có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ba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bậc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tự</a:t>
          </a:r>
          <a:r>
            <a:rPr lang="en-US" sz="1800" b="0" i="0" dirty="0">
              <a:solidFill>
                <a:schemeClr val="tx1"/>
              </a:solidFill>
            </a:rPr>
            <a:t> do, </a:t>
          </a:r>
          <a:r>
            <a:rPr lang="en-US" sz="1800" b="0" i="0" dirty="0" err="1">
              <a:solidFill>
                <a:schemeClr val="tx1"/>
              </a:solidFill>
            </a:rPr>
            <a:t>cho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nên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chưa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đủ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linh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hoạt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trong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không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gian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làm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việc</a:t>
          </a:r>
          <a:r>
            <a:rPr lang="en-US" sz="1800" b="0" i="0" dirty="0">
              <a:solidFill>
                <a:schemeClr val="tx1"/>
              </a:solidFill>
            </a:rPr>
            <a:t> 3D.</a:t>
          </a:r>
          <a:endParaRPr lang="en-US" sz="1800" dirty="0">
            <a:solidFill>
              <a:schemeClr val="tx1"/>
            </a:solidFill>
          </a:endParaRPr>
        </a:p>
        <a:p>
          <a:pPr marL="171450" lvl="1" indent="-1714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vi-VN" sz="1800" b="0" i="0" dirty="0">
              <a:solidFill>
                <a:schemeClr val="tx1"/>
              </a:solidFill>
            </a:rPr>
            <a:t>Mô hình không sử dụng encoder tuyệt đối, do đó việc xác định vị trí "Home" phải được thực hiện thủ công</a:t>
          </a:r>
          <a:r>
            <a:rPr lang="en-US" sz="1800" b="0" i="0" dirty="0">
              <a:solidFill>
                <a:schemeClr val="tx1"/>
              </a:solidFill>
            </a:rPr>
            <a:t>.</a:t>
          </a:r>
          <a:endParaRPr lang="en-US" sz="1800" dirty="0">
            <a:solidFill>
              <a:schemeClr val="tx1"/>
            </a:solidFill>
          </a:endParaRPr>
        </a:p>
        <a:p>
          <a:pPr marL="171450" lvl="1" indent="-1714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b="0" i="0" dirty="0" err="1">
              <a:solidFill>
                <a:schemeClr val="tx1"/>
              </a:solidFill>
            </a:rPr>
            <a:t>Mô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hình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chỉ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phân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loại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được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màu</a:t>
          </a:r>
          <a:r>
            <a:rPr lang="en-US" sz="1800" b="0" i="0" dirty="0">
              <a:solidFill>
                <a:schemeClr val="tx1"/>
              </a:solidFill>
            </a:rPr>
            <a:t> </a:t>
          </a:r>
          <a:r>
            <a:rPr lang="en-US" sz="1800" b="0" i="0" dirty="0" err="1">
              <a:solidFill>
                <a:schemeClr val="tx1"/>
              </a:solidFill>
            </a:rPr>
            <a:t>sắc</a:t>
          </a:r>
          <a:endParaRPr lang="en-US" sz="1800" dirty="0">
            <a:solidFill>
              <a:schemeClr val="tx1"/>
            </a:solidFill>
          </a:endParaRPr>
        </a:p>
      </dsp:txBody>
      <dsp:txXfrm>
        <a:off x="0" y="3219427"/>
        <a:ext cx="8813442" cy="126555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8278566" cy="3983100"/>
        <a:chOff x="0" y="0"/>
        <a:chExt cx="8278566" cy="3983100"/>
      </a:xfrm>
    </dsp:grpSpPr>
    <dsp:sp modelId="{A870D0D6-AC87-4E35-94C2-7E8EEACA71B7}">
      <dsp:nvSpPr>
        <dsp:cNvPr id="3" name="Rounded Rectangle 2"/>
        <dsp:cNvSpPr/>
      </dsp:nvSpPr>
      <dsp:spPr bwMode="white">
        <a:xfrm>
          <a:off x="0" y="27144"/>
          <a:ext cx="8278566" cy="494352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dk1">
            <a:shade val="80000"/>
          </a:schemeClr>
        </a:lnRef>
        <a:fillRef idx="2">
          <a:schemeClr val="lt1"/>
        </a:fillRef>
        <a:effectRef idx="1">
          <a:scrgbClr r="0" g="0" b="0"/>
        </a:effectRef>
        <a:fontRef idx="minor">
          <a:schemeClr val="dk1"/>
        </a:fontRef>
      </dsp:style>
      <dsp:txBody>
        <a:bodyPr lIns="76200" tIns="76200" rIns="76200" bIns="76200" anchor="ctr"/>
        <a:lstStyle>
          <a:lvl1pPr algn="l">
            <a:defRPr sz="4600"/>
          </a:lvl1pPr>
          <a:lvl2pPr marL="285750" indent="-285750" algn="l">
            <a:defRPr sz="3500"/>
          </a:lvl2pPr>
          <a:lvl3pPr marL="571500" indent="-285750" algn="l">
            <a:defRPr sz="3500"/>
          </a:lvl3pPr>
          <a:lvl4pPr marL="857250" indent="-285750" algn="l">
            <a:defRPr sz="3500"/>
          </a:lvl4pPr>
          <a:lvl5pPr marL="1143000" indent="-285750" algn="l">
            <a:defRPr sz="3500"/>
          </a:lvl5pPr>
          <a:lvl6pPr marL="1428750" indent="-285750" algn="l">
            <a:defRPr sz="3500"/>
          </a:lvl6pPr>
          <a:lvl7pPr marL="1714500" indent="-285750" algn="l">
            <a:defRPr sz="3500"/>
          </a:lvl7pPr>
          <a:lvl8pPr marL="2000250" indent="-285750" algn="l">
            <a:defRPr sz="3500"/>
          </a:lvl8pPr>
          <a:lvl9pPr marL="2286000" indent="-285750" algn="l">
            <a:defRPr sz="3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vi-VN" sz="2000" dirty="0">
              <a:solidFill>
                <a:schemeClr val="dk1"/>
              </a:solidFill>
            </a:rPr>
            <a:t>Thiết kế cánh tay robot bằng SolidWorks.</a:t>
          </a:r>
          <a:endParaRPr lang="en-US" sz="2000" dirty="0">
            <a:solidFill>
              <a:schemeClr val="dk1"/>
            </a:solidFill>
          </a:endParaRPr>
        </a:p>
      </dsp:txBody>
      <dsp:txXfrm>
        <a:off x="0" y="27144"/>
        <a:ext cx="8278566" cy="494352"/>
      </dsp:txXfrm>
    </dsp:sp>
    <dsp:sp modelId="{21F8C445-BC39-45C2-AA3D-2D67BC50D636}">
      <dsp:nvSpPr>
        <dsp:cNvPr id="4" name="Rounded Rectangle 3"/>
        <dsp:cNvSpPr/>
      </dsp:nvSpPr>
      <dsp:spPr bwMode="white">
        <a:xfrm>
          <a:off x="0" y="653976"/>
          <a:ext cx="8278566" cy="631149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dk1">
            <a:shade val="80000"/>
          </a:schemeClr>
        </a:lnRef>
        <a:fillRef idx="2">
          <a:schemeClr val="lt1"/>
        </a:fillRef>
        <a:effectRef idx="1">
          <a:scrgbClr r="0" g="0" b="0"/>
        </a:effectRef>
        <a:fontRef idx="minor">
          <a:schemeClr val="dk1"/>
        </a:fontRef>
      </dsp:style>
      <dsp:txBody>
        <a:bodyPr vert="horz" wrap="square" lIns="76200" tIns="76200" rIns="76200" bIns="76200" anchor="ctr"/>
        <a:lstStyle>
          <a:lvl1pPr algn="l">
            <a:defRPr sz="4600"/>
          </a:lvl1pPr>
          <a:lvl2pPr marL="285750" indent="-285750" algn="l">
            <a:defRPr sz="3500"/>
          </a:lvl2pPr>
          <a:lvl3pPr marL="571500" indent="-285750" algn="l">
            <a:defRPr sz="3500"/>
          </a:lvl3pPr>
          <a:lvl4pPr marL="857250" indent="-285750" algn="l">
            <a:defRPr sz="3500"/>
          </a:lvl4pPr>
          <a:lvl5pPr marL="1143000" indent="-285750" algn="l">
            <a:defRPr sz="3500"/>
          </a:lvl5pPr>
          <a:lvl6pPr marL="1428750" indent="-285750" algn="l">
            <a:defRPr sz="3500"/>
          </a:lvl6pPr>
          <a:lvl7pPr marL="1714500" indent="-285750" algn="l">
            <a:defRPr sz="3500"/>
          </a:lvl7pPr>
          <a:lvl8pPr marL="2000250" indent="-285750" algn="l">
            <a:defRPr sz="3500"/>
          </a:lvl8pPr>
          <a:lvl9pPr marL="2286000" indent="-285750" algn="l">
            <a:defRPr sz="3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vi-VN" sz="2000">
              <a:solidFill>
                <a:schemeClr val="dk1"/>
              </a:solidFill>
            </a:rPr>
            <a:t>Lập trình vận hành trên vi điều khiển Arduino </a:t>
          </a:r>
          <a:r>
            <a:rPr lang="en-US" altLang="vi-VN" sz="2000">
              <a:solidFill>
                <a:schemeClr val="dk1"/>
              </a:solidFill>
            </a:rPr>
            <a:t>uno</a:t>
          </a:r>
          <a:r>
            <a:rPr lang="vi-VN" sz="2000">
              <a:solidFill>
                <a:schemeClr val="dk1"/>
              </a:solidFill>
            </a:rPr>
            <a:t>.</a:t>
          </a:r>
          <a:endParaRPr lang="en-US" sz="2000">
            <a:solidFill>
              <a:schemeClr val="dk1"/>
            </a:solidFill>
          </a:endParaRPr>
        </a:p>
      </dsp:txBody>
      <dsp:txXfrm>
        <a:off x="0" y="653976"/>
        <a:ext cx="8278566" cy="631149"/>
      </dsp:txXfrm>
    </dsp:sp>
    <dsp:sp modelId="{240FCBF2-56F3-4FCD-9EEA-C0E4390EFDDF}">
      <dsp:nvSpPr>
        <dsp:cNvPr id="5" name="Rounded Rectangle 4"/>
        <dsp:cNvSpPr/>
      </dsp:nvSpPr>
      <dsp:spPr bwMode="white">
        <a:xfrm>
          <a:off x="0" y="1417605"/>
          <a:ext cx="8278566" cy="861120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dk1">
            <a:shade val="80000"/>
          </a:schemeClr>
        </a:lnRef>
        <a:fillRef idx="2">
          <a:schemeClr val="lt1"/>
        </a:fillRef>
        <a:effectRef idx="1">
          <a:scrgbClr r="0" g="0" b="0"/>
        </a:effectRef>
        <a:fontRef idx="minor">
          <a:schemeClr val="dk1"/>
        </a:fontRef>
      </dsp:style>
      <dsp:txBody>
        <a:bodyPr lIns="76200" tIns="76200" rIns="76200" bIns="76200" anchor="ctr"/>
        <a:lstStyle>
          <a:lvl1pPr algn="l">
            <a:defRPr sz="4600"/>
          </a:lvl1pPr>
          <a:lvl2pPr marL="285750" indent="-285750" algn="l">
            <a:defRPr sz="3500"/>
          </a:lvl2pPr>
          <a:lvl3pPr marL="571500" indent="-285750" algn="l">
            <a:defRPr sz="3500"/>
          </a:lvl3pPr>
          <a:lvl4pPr marL="857250" indent="-285750" algn="l">
            <a:defRPr sz="3500"/>
          </a:lvl4pPr>
          <a:lvl5pPr marL="1143000" indent="-285750" algn="l">
            <a:defRPr sz="3500"/>
          </a:lvl5pPr>
          <a:lvl6pPr marL="1428750" indent="-285750" algn="l">
            <a:defRPr sz="3500"/>
          </a:lvl6pPr>
          <a:lvl7pPr marL="1714500" indent="-285750" algn="l">
            <a:defRPr sz="3500"/>
          </a:lvl7pPr>
          <a:lvl8pPr marL="2000250" indent="-285750" algn="l">
            <a:defRPr sz="3500"/>
          </a:lvl8pPr>
          <a:lvl9pPr marL="2286000" indent="-285750" algn="l">
            <a:defRPr sz="3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vi-VN" sz="2000" dirty="0">
              <a:solidFill>
                <a:schemeClr val="dk1"/>
              </a:solidFill>
            </a:rPr>
            <a:t>Tính toán và kiểm chứng động học thuận, động học nghịch trên mô phỏng và thực nghiệm.</a:t>
          </a:r>
          <a:endParaRPr lang="en-US" sz="2000" dirty="0">
            <a:solidFill>
              <a:schemeClr val="dk1"/>
            </a:solidFill>
          </a:endParaRPr>
        </a:p>
      </dsp:txBody>
      <dsp:txXfrm>
        <a:off x="0" y="1417605"/>
        <a:ext cx="8278566" cy="861120"/>
      </dsp:txXfrm>
    </dsp:sp>
    <dsp:sp modelId="{E97C228A-B9BB-4DC3-8BD9-C76F352D8E58}">
      <dsp:nvSpPr>
        <dsp:cNvPr id="6" name="Rounded Rectangle 5"/>
        <dsp:cNvSpPr/>
      </dsp:nvSpPr>
      <dsp:spPr bwMode="white">
        <a:xfrm>
          <a:off x="0" y="2411205"/>
          <a:ext cx="8278566" cy="861120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dk1">
            <a:shade val="80000"/>
          </a:schemeClr>
        </a:lnRef>
        <a:fillRef idx="2">
          <a:schemeClr val="lt1"/>
        </a:fillRef>
        <a:effectRef idx="1">
          <a:scrgbClr r="0" g="0" b="0"/>
        </a:effectRef>
        <a:fontRef idx="minor">
          <a:schemeClr val="dk1"/>
        </a:fontRef>
      </dsp:style>
      <dsp:txBody>
        <a:bodyPr vert="horz" wrap="square" lIns="76200" tIns="76200" rIns="76200" bIns="76200" anchor="ctr"/>
        <a:lstStyle>
          <a:lvl1pPr algn="l">
            <a:defRPr sz="4600"/>
          </a:lvl1pPr>
          <a:lvl2pPr marL="285750" indent="-285750" algn="l">
            <a:defRPr sz="3500"/>
          </a:lvl2pPr>
          <a:lvl3pPr marL="571500" indent="-285750" algn="l">
            <a:defRPr sz="3500"/>
          </a:lvl3pPr>
          <a:lvl4pPr marL="857250" indent="-285750" algn="l">
            <a:defRPr sz="3500"/>
          </a:lvl4pPr>
          <a:lvl5pPr marL="1143000" indent="-285750" algn="l">
            <a:defRPr sz="3500"/>
          </a:lvl5pPr>
          <a:lvl6pPr marL="1428750" indent="-285750" algn="l">
            <a:defRPr sz="3500"/>
          </a:lvl6pPr>
          <a:lvl7pPr marL="1714500" indent="-285750" algn="l">
            <a:defRPr sz="3500"/>
          </a:lvl7pPr>
          <a:lvl8pPr marL="2000250" indent="-285750" algn="l">
            <a:defRPr sz="3500"/>
          </a:lvl8pPr>
          <a:lvl9pPr marL="2286000" indent="-285750" algn="l">
            <a:defRPr sz="3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vi-VN" sz="2000" dirty="0">
              <a:solidFill>
                <a:schemeClr val="dk1"/>
              </a:solidFill>
            </a:rPr>
            <a:t>Ứng dụng xử lý ảnh </a:t>
          </a:r>
          <a:r>
            <a:rPr lang="en-US" altLang="vi-VN" sz="2000" dirty="0">
              <a:solidFill>
                <a:schemeClr val="dk1"/>
              </a:solidFill>
            </a:rPr>
            <a:t>và mô hình yolo v8</a:t>
          </a:r>
          <a:r>
            <a:rPr lang="vi-VN" sz="2000" dirty="0">
              <a:solidFill>
                <a:schemeClr val="dk1"/>
              </a:solidFill>
            </a:rPr>
            <a:t> để nhận diện </a:t>
          </a:r>
          <a:r>
            <a:rPr lang="en-US" altLang="vi-VN" sz="2000" dirty="0">
              <a:solidFill>
                <a:schemeClr val="dk1"/>
              </a:solidFill>
            </a:rPr>
            <a:t>hình dạng</a:t>
          </a:r>
          <a:r>
            <a:rPr lang="vi-VN" sz="2000" dirty="0">
              <a:solidFill>
                <a:schemeClr val="dk1"/>
              </a:solidFill>
            </a:rPr>
            <a:t>, định vị vật thể, hỗ trợ robot phân loại sản phẩm.</a:t>
          </a:r>
          <a:endParaRPr lang="en-US" sz="2000" dirty="0">
            <a:solidFill>
              <a:schemeClr val="dk1"/>
            </a:solidFill>
          </a:endParaRPr>
        </a:p>
      </dsp:txBody>
      <dsp:txXfrm>
        <a:off x="0" y="2411205"/>
        <a:ext cx="8278566" cy="861120"/>
      </dsp:txXfrm>
    </dsp:sp>
    <dsp:sp modelId="{0CF6E51E-CD84-4FDA-951D-E3A5F2EB15A6}">
      <dsp:nvSpPr>
        <dsp:cNvPr id="7" name="Rounded Rectangle 6"/>
        <dsp:cNvSpPr/>
      </dsp:nvSpPr>
      <dsp:spPr bwMode="white">
        <a:xfrm>
          <a:off x="0" y="3404805"/>
          <a:ext cx="8278566" cy="551151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dk1">
            <a:shade val="80000"/>
          </a:schemeClr>
        </a:lnRef>
        <a:fillRef idx="2">
          <a:schemeClr val="lt1"/>
        </a:fillRef>
        <a:effectRef idx="1">
          <a:scrgbClr r="0" g="0" b="0"/>
        </a:effectRef>
        <a:fontRef idx="minor">
          <a:schemeClr val="dk1"/>
        </a:fontRef>
      </dsp:style>
      <dsp:txBody>
        <a:bodyPr vert="horz" wrap="square" lIns="76200" tIns="76200" rIns="76200" bIns="76200" anchor="ctr"/>
        <a:lstStyle>
          <a:lvl1pPr algn="l">
            <a:defRPr sz="4600"/>
          </a:lvl1pPr>
          <a:lvl2pPr marL="285750" indent="-285750" algn="l">
            <a:defRPr sz="3500"/>
          </a:lvl2pPr>
          <a:lvl3pPr marL="571500" indent="-285750" algn="l">
            <a:defRPr sz="3500"/>
          </a:lvl3pPr>
          <a:lvl4pPr marL="857250" indent="-285750" algn="l">
            <a:defRPr sz="3500"/>
          </a:lvl4pPr>
          <a:lvl5pPr marL="1143000" indent="-285750" algn="l">
            <a:defRPr sz="3500"/>
          </a:lvl5pPr>
          <a:lvl6pPr marL="1428750" indent="-285750" algn="l">
            <a:defRPr sz="3500"/>
          </a:lvl6pPr>
          <a:lvl7pPr marL="1714500" indent="-285750" algn="l">
            <a:defRPr sz="3500"/>
          </a:lvl7pPr>
          <a:lvl8pPr marL="2000250" indent="-285750" algn="l">
            <a:defRPr sz="3500"/>
          </a:lvl8pPr>
          <a:lvl9pPr marL="2286000" indent="-285750" algn="l">
            <a:defRPr sz="3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000" dirty="0" err="1">
              <a:solidFill>
                <a:schemeClr val="dk1"/>
              </a:solidFill>
            </a:rPr>
            <a:t>Lập</a:t>
          </a:r>
          <a:r>
            <a:rPr lang="en-US" sz="2000" dirty="0">
              <a:solidFill>
                <a:schemeClr val="dk1"/>
              </a:solidFill>
            </a:rPr>
            <a:t> </a:t>
          </a:r>
          <a:r>
            <a:rPr lang="en-US" sz="2000" dirty="0" err="1">
              <a:solidFill>
                <a:schemeClr val="dk1"/>
              </a:solidFill>
            </a:rPr>
            <a:t>trình</a:t>
          </a:r>
          <a:r>
            <a:rPr lang="en-US" sz="2000" dirty="0">
              <a:solidFill>
                <a:schemeClr val="dk1"/>
              </a:solidFill>
            </a:rPr>
            <a:t> </a:t>
          </a:r>
          <a:r>
            <a:rPr lang="en-US" sz="2000" dirty="0" err="1">
              <a:solidFill>
                <a:schemeClr val="dk1"/>
              </a:solidFill>
            </a:rPr>
            <a:t>giao</a:t>
          </a:r>
          <a:r>
            <a:rPr lang="en-US" sz="2000" dirty="0">
              <a:solidFill>
                <a:schemeClr val="dk1"/>
              </a:solidFill>
            </a:rPr>
            <a:t> </a:t>
          </a:r>
          <a:r>
            <a:rPr lang="en-US" sz="2000" dirty="0" err="1">
              <a:solidFill>
                <a:schemeClr val="dk1"/>
              </a:solidFill>
            </a:rPr>
            <a:t>diện</a:t>
          </a:r>
          <a:r>
            <a:rPr lang="en-US" sz="2000" dirty="0">
              <a:solidFill>
                <a:schemeClr val="dk1"/>
              </a:solidFill>
            </a:rPr>
            <a:t> </a:t>
          </a:r>
          <a:r>
            <a:rPr lang="en-US" sz="2000" dirty="0" err="1">
              <a:solidFill>
                <a:schemeClr val="dk1"/>
              </a:solidFill>
            </a:rPr>
            <a:t>điều</a:t>
          </a:r>
          <a:r>
            <a:rPr lang="en-US" sz="2000" dirty="0">
              <a:solidFill>
                <a:schemeClr val="dk1"/>
              </a:solidFill>
            </a:rPr>
            <a:t> </a:t>
          </a:r>
          <a:r>
            <a:rPr lang="en-US" sz="2000" dirty="0" err="1">
              <a:solidFill>
                <a:schemeClr val="dk1"/>
              </a:solidFill>
            </a:rPr>
            <a:t>khiển</a:t>
          </a:r>
          <a:r>
            <a:rPr lang="en-US" sz="2000" dirty="0">
              <a:solidFill>
                <a:schemeClr val="dk1"/>
              </a:solidFill>
            </a:rPr>
            <a:t> </a:t>
          </a:r>
          <a:r>
            <a:rPr lang="en-US" sz="2000" dirty="0" err="1">
              <a:solidFill>
                <a:schemeClr val="dk1"/>
              </a:solidFill>
            </a:rPr>
            <a:t>và</a:t>
          </a:r>
          <a:r>
            <a:rPr lang="en-US" sz="2000" dirty="0">
              <a:solidFill>
                <a:schemeClr val="dk1"/>
              </a:solidFill>
            </a:rPr>
            <a:t> </a:t>
          </a:r>
          <a:r>
            <a:rPr lang="en-US" sz="2000" dirty="0" err="1">
              <a:solidFill>
                <a:schemeClr val="dk1"/>
              </a:solidFill>
            </a:rPr>
            <a:t>giám</a:t>
          </a:r>
          <a:r>
            <a:rPr lang="en-US" sz="2000" dirty="0">
              <a:solidFill>
                <a:schemeClr val="dk1"/>
              </a:solidFill>
            </a:rPr>
            <a:t> </a:t>
          </a:r>
          <a:r>
            <a:rPr lang="en-US" sz="2000" dirty="0" err="1">
              <a:solidFill>
                <a:schemeClr val="dk1"/>
              </a:solidFill>
            </a:rPr>
            <a:t>sát bằng python</a:t>
          </a:r>
          <a:r>
            <a:rPr lang="en-US" sz="2000" dirty="0">
              <a:solidFill>
                <a:schemeClr val="dk1"/>
              </a:solidFill>
            </a:rPr>
            <a:t>.</a:t>
          </a:r>
          <a:endParaRPr sz="4600">
            <a:solidFill>
              <a:schemeClr val="dk1"/>
            </a:solidFill>
          </a:endParaRPr>
        </a:p>
      </dsp:txBody>
      <dsp:txXfrm>
        <a:off x="0" y="3404805"/>
        <a:ext cx="8278566" cy="55115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8278566" cy="3983100"/>
        <a:chOff x="0" y="0"/>
        <a:chExt cx="8278566" cy="3983100"/>
      </a:xfrm>
    </dsp:grpSpPr>
    <dsp:sp modelId="{A870D0D6-AC87-4E35-94C2-7E8EEACA71B7}">
      <dsp:nvSpPr>
        <dsp:cNvPr id="3" name="Rounded Rectangle 2"/>
        <dsp:cNvSpPr/>
      </dsp:nvSpPr>
      <dsp:spPr bwMode="white">
        <a:xfrm>
          <a:off x="0" y="27334"/>
          <a:ext cx="8278566" cy="558832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dk1">
            <a:shade val="80000"/>
          </a:schemeClr>
        </a:lnRef>
        <a:fillRef idx="2">
          <a:schemeClr val="lt1"/>
        </a:fillRef>
        <a:effectRef idx="1">
          <a:scrgbClr r="0" g="0" b="0"/>
        </a:effectRef>
        <a:fontRef idx="minor">
          <a:schemeClr val="dk1"/>
        </a:fontRef>
      </dsp:style>
      <dsp:txBody>
        <a:bodyPr vert="horz" wrap="square" lIns="76200" tIns="76200" rIns="76200" bIns="76200" anchor="ctr"/>
        <a:lstStyle>
          <a:lvl1pPr algn="l">
            <a:defRPr sz="5200"/>
          </a:lvl1pPr>
          <a:lvl2pPr marL="285750" indent="-285750" algn="l">
            <a:defRPr sz="4000"/>
          </a:lvl2pPr>
          <a:lvl3pPr marL="571500" indent="-285750" algn="l">
            <a:defRPr sz="4000"/>
          </a:lvl3pPr>
          <a:lvl4pPr marL="857250" indent="-285750" algn="l">
            <a:defRPr sz="4000"/>
          </a:lvl4pPr>
          <a:lvl5pPr marL="1143000" indent="-285750" algn="l">
            <a:defRPr sz="4000"/>
          </a:lvl5pPr>
          <a:lvl6pPr marL="1428750" indent="-285750" algn="l">
            <a:defRPr sz="4000"/>
          </a:lvl6pPr>
          <a:lvl7pPr marL="1714500" indent="-285750" algn="l">
            <a:defRPr sz="4000"/>
          </a:lvl7pPr>
          <a:lvl8pPr marL="2000250" indent="-285750" algn="l">
            <a:defRPr sz="4000"/>
          </a:lvl8pPr>
          <a:lvl9pPr marL="2286000" indent="-285750" algn="l">
            <a:defRPr sz="4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vi-VN" sz="2000" dirty="0">
              <a:solidFill>
                <a:schemeClr val="dk1"/>
              </a:solidFill>
            </a:rPr>
            <a:t>Robot có 3 bậc tự do nên độ linh hoạt chưa tốt đối với yêu cầu cao</a:t>
          </a:r>
          <a:endParaRPr lang="en-US" altLang="vi-VN" sz="2000" dirty="0">
            <a:solidFill>
              <a:schemeClr val="dk1"/>
            </a:solidFill>
          </a:endParaRPr>
        </a:p>
      </dsp:txBody>
      <dsp:txXfrm>
        <a:off x="0" y="27334"/>
        <a:ext cx="8278566" cy="558832"/>
      </dsp:txXfrm>
    </dsp:sp>
    <dsp:sp modelId="{0F2718D4-C87A-4E26-9E82-F6E433691669}">
      <dsp:nvSpPr>
        <dsp:cNvPr id="4" name="Rounded Rectangle 3"/>
        <dsp:cNvSpPr/>
      </dsp:nvSpPr>
      <dsp:spPr bwMode="white">
        <a:xfrm>
          <a:off x="0" y="735926"/>
          <a:ext cx="8278566" cy="973440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dk1">
            <a:shade val="80000"/>
          </a:schemeClr>
        </a:lnRef>
        <a:fillRef idx="2">
          <a:schemeClr val="lt1"/>
        </a:fillRef>
        <a:effectRef idx="1">
          <a:scrgbClr r="0" g="0" b="0"/>
        </a:effectRef>
        <a:fontRef idx="minor">
          <a:schemeClr val="dk1"/>
        </a:fontRef>
      </dsp:style>
      <dsp:txBody>
        <a:bodyPr vert="horz" wrap="square" lIns="76200" tIns="76200" rIns="76200" bIns="76200" anchor="ctr"/>
        <a:lstStyle>
          <a:lvl1pPr algn="l">
            <a:defRPr sz="5200"/>
          </a:lvl1pPr>
          <a:lvl2pPr marL="285750" indent="-285750" algn="l">
            <a:defRPr sz="4000"/>
          </a:lvl2pPr>
          <a:lvl3pPr marL="571500" indent="-285750" algn="l">
            <a:defRPr sz="4000"/>
          </a:lvl3pPr>
          <a:lvl4pPr marL="857250" indent="-285750" algn="l">
            <a:defRPr sz="4000"/>
          </a:lvl4pPr>
          <a:lvl5pPr marL="1143000" indent="-285750" algn="l">
            <a:defRPr sz="4000"/>
          </a:lvl5pPr>
          <a:lvl6pPr marL="1428750" indent="-285750" algn="l">
            <a:defRPr sz="4000"/>
          </a:lvl6pPr>
          <a:lvl7pPr marL="1714500" indent="-285750" algn="l">
            <a:defRPr sz="4000"/>
          </a:lvl7pPr>
          <a:lvl8pPr marL="2000250" indent="-285750" algn="l">
            <a:defRPr sz="4000"/>
          </a:lvl8pPr>
          <a:lvl9pPr marL="2286000" indent="-285750" algn="l">
            <a:defRPr sz="4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vi-VN" sz="2000">
              <a:solidFill>
                <a:schemeClr val="dk1"/>
              </a:solidFill>
            </a:rPr>
            <a:t>Cánh tay robot sử dụng động cơ bước, không có encoder </a:t>
          </a:r>
          <a:r>
            <a:rPr lang="en-US" altLang="vi-VN" sz="2000">
              <a:solidFill>
                <a:schemeClr val="dk1"/>
              </a:solidFill>
            </a:rPr>
            <a:t>nên việc kiểm soát vị trí của robot không được tối ưu</a:t>
          </a:r>
          <a:endParaRPr lang="en-US" altLang="vi-VN" sz="2000" dirty="0">
            <a:solidFill>
              <a:schemeClr val="dk1"/>
            </a:solidFill>
          </a:endParaRPr>
        </a:p>
      </dsp:txBody>
      <dsp:txXfrm>
        <a:off x="0" y="735926"/>
        <a:ext cx="8278566" cy="973440"/>
      </dsp:txXfrm>
    </dsp:sp>
    <dsp:sp modelId="{0FBCF38F-1ADF-40B3-8501-EE0A0FF7E3DD}">
      <dsp:nvSpPr>
        <dsp:cNvPr id="5" name="Rounded Rectangle 4"/>
        <dsp:cNvSpPr/>
      </dsp:nvSpPr>
      <dsp:spPr bwMode="white">
        <a:xfrm>
          <a:off x="0" y="1859126"/>
          <a:ext cx="8278566" cy="973440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dk1">
            <a:shade val="80000"/>
          </a:schemeClr>
        </a:lnRef>
        <a:fillRef idx="2">
          <a:schemeClr val="lt1"/>
        </a:fillRef>
        <a:effectRef idx="1">
          <a:scrgbClr r="0" g="0" b="0"/>
        </a:effectRef>
        <a:fontRef idx="minor">
          <a:schemeClr val="dk1"/>
        </a:fontRef>
      </dsp:style>
      <dsp:txBody>
        <a:bodyPr vert="horz" wrap="square" lIns="76200" tIns="76200" rIns="76200" bIns="76200" anchor="ctr"/>
        <a:lstStyle>
          <a:lvl1pPr algn="l">
            <a:defRPr sz="5200"/>
          </a:lvl1pPr>
          <a:lvl2pPr marL="285750" indent="-285750" algn="l">
            <a:defRPr sz="4000"/>
          </a:lvl2pPr>
          <a:lvl3pPr marL="571500" indent="-285750" algn="l">
            <a:defRPr sz="4000"/>
          </a:lvl3pPr>
          <a:lvl4pPr marL="857250" indent="-285750" algn="l">
            <a:defRPr sz="4000"/>
          </a:lvl4pPr>
          <a:lvl5pPr marL="1143000" indent="-285750" algn="l">
            <a:defRPr sz="4000"/>
          </a:lvl5pPr>
          <a:lvl6pPr marL="1428750" indent="-285750" algn="l">
            <a:defRPr sz="4000"/>
          </a:lvl6pPr>
          <a:lvl7pPr marL="1714500" indent="-285750" algn="l">
            <a:defRPr sz="4000"/>
          </a:lvl7pPr>
          <a:lvl8pPr marL="2000250" indent="-285750" algn="l">
            <a:defRPr sz="4000"/>
          </a:lvl8pPr>
          <a:lvl9pPr marL="2286000" indent="-285750" algn="l">
            <a:defRPr sz="4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000" dirty="0">
              <a:solidFill>
                <a:schemeClr val="dk1"/>
              </a:solidFill>
            </a:rPr>
            <a:t>Vật liệu sử dụng là nhựa in 3d nên độ hoàn thiện chưa được tốt</a:t>
          </a:r>
          <a:endParaRPr lang="en-US" sz="2000" dirty="0">
            <a:solidFill>
              <a:schemeClr val="dk1"/>
            </a:solidFill>
          </a:endParaRPr>
        </a:p>
      </dsp:txBody>
      <dsp:txXfrm>
        <a:off x="0" y="1859126"/>
        <a:ext cx="8278566" cy="973440"/>
      </dsp:txXfrm>
    </dsp:sp>
    <dsp:sp modelId="{FC71A8EC-10CC-4F5C-95DE-6865DB6813E9}">
      <dsp:nvSpPr>
        <dsp:cNvPr id="6" name="Rounded Rectangle 5"/>
        <dsp:cNvSpPr/>
      </dsp:nvSpPr>
      <dsp:spPr bwMode="white">
        <a:xfrm>
          <a:off x="0" y="2982326"/>
          <a:ext cx="8278566" cy="973440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dk1">
            <a:shade val="80000"/>
          </a:schemeClr>
        </a:lnRef>
        <a:fillRef idx="2">
          <a:schemeClr val="lt1"/>
        </a:fillRef>
        <a:effectRef idx="1">
          <a:scrgbClr r="0" g="0" b="0"/>
        </a:effectRef>
        <a:fontRef idx="minor">
          <a:schemeClr val="dk1"/>
        </a:fontRef>
      </dsp:style>
      <dsp:txBody>
        <a:bodyPr vert="horz" wrap="square" lIns="76200" tIns="76200" rIns="76200" bIns="76200" anchor="ctr"/>
        <a:lstStyle>
          <a:lvl1pPr algn="l">
            <a:defRPr sz="5200"/>
          </a:lvl1pPr>
          <a:lvl2pPr marL="285750" indent="-285750" algn="l">
            <a:defRPr sz="4000"/>
          </a:lvl2pPr>
          <a:lvl3pPr marL="571500" indent="-285750" algn="l">
            <a:defRPr sz="4000"/>
          </a:lvl3pPr>
          <a:lvl4pPr marL="857250" indent="-285750" algn="l">
            <a:defRPr sz="4000"/>
          </a:lvl4pPr>
          <a:lvl5pPr marL="1143000" indent="-285750" algn="l">
            <a:defRPr sz="4000"/>
          </a:lvl5pPr>
          <a:lvl6pPr marL="1428750" indent="-285750" algn="l">
            <a:defRPr sz="4000"/>
          </a:lvl6pPr>
          <a:lvl7pPr marL="1714500" indent="-285750" algn="l">
            <a:defRPr sz="4000"/>
          </a:lvl7pPr>
          <a:lvl8pPr marL="2000250" indent="-285750" algn="l">
            <a:defRPr sz="4000"/>
          </a:lvl8pPr>
          <a:lvl9pPr marL="2286000" indent="-285750" algn="l">
            <a:defRPr sz="4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vi-VN" sz="2000" dirty="0">
              <a:solidFill>
                <a:schemeClr val="dk1"/>
              </a:solidFill>
            </a:rPr>
            <a:t>Xử lý ảnh nhận dạng vật độ chính xác chưa cao nếu gặp điều kiện ánh sáng không tốt và môi trường xung quanh</a:t>
          </a:r>
          <a:endParaRPr lang="en-US" altLang="vi-VN" sz="2000" dirty="0">
            <a:solidFill>
              <a:schemeClr val="dk1"/>
            </a:solidFill>
          </a:endParaRPr>
        </a:p>
      </dsp:txBody>
      <dsp:txXfrm>
        <a:off x="0" y="2982326"/>
        <a:ext cx="8278566" cy="97344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8278566" cy="3572965"/>
        <a:chOff x="0" y="0"/>
        <a:chExt cx="8278566" cy="3572965"/>
      </a:xfrm>
    </dsp:grpSpPr>
    <dsp:sp modelId="{A870D0D6-AC87-4E35-94C2-7E8EEACA71B7}">
      <dsp:nvSpPr>
        <dsp:cNvPr id="3" name="Rounded Rectangle 2"/>
        <dsp:cNvSpPr/>
      </dsp:nvSpPr>
      <dsp:spPr bwMode="white">
        <a:xfrm>
          <a:off x="0" y="21762"/>
          <a:ext cx="8278566" cy="1067040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dk1">
            <a:shade val="80000"/>
          </a:schemeClr>
        </a:lnRef>
        <a:fillRef idx="2">
          <a:schemeClr val="lt1"/>
        </a:fillRef>
        <a:effectRef idx="1">
          <a:scrgbClr r="0" g="0" b="0"/>
        </a:effectRef>
        <a:fontRef idx="minor">
          <a:schemeClr val="dk1"/>
        </a:fontRef>
      </dsp:style>
      <dsp:txBody>
        <a:bodyPr vert="horz" wrap="square" lIns="76200" tIns="76200" rIns="76200" bIns="76200" anchor="ctr"/>
        <a:lstStyle>
          <a:lvl1pPr algn="l">
            <a:defRPr sz="5700"/>
          </a:lvl1pPr>
          <a:lvl2pPr marL="285750" indent="-285750" algn="l">
            <a:defRPr sz="4400"/>
          </a:lvl2pPr>
          <a:lvl3pPr marL="571500" indent="-285750" algn="l">
            <a:defRPr sz="4400"/>
          </a:lvl3pPr>
          <a:lvl4pPr marL="857250" indent="-285750" algn="l">
            <a:defRPr sz="4400"/>
          </a:lvl4pPr>
          <a:lvl5pPr marL="1143000" indent="-285750" algn="l">
            <a:defRPr sz="4400"/>
          </a:lvl5pPr>
          <a:lvl6pPr marL="1428750" indent="-285750" algn="l">
            <a:defRPr sz="4400"/>
          </a:lvl6pPr>
          <a:lvl7pPr marL="1714500" indent="-285750" algn="l">
            <a:defRPr sz="4400"/>
          </a:lvl7pPr>
          <a:lvl8pPr marL="2000250" indent="-285750" algn="l">
            <a:defRPr sz="4400"/>
          </a:lvl8pPr>
          <a:lvl9pPr marL="2286000" indent="-285750" algn="l">
            <a:defRPr sz="4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vi-VN" sz="2000" dirty="0">
              <a:solidFill>
                <a:schemeClr val="dk1"/>
              </a:solidFill>
            </a:rPr>
            <a:t>Tăng số bậc tự do để robot có thể linh hoạt hơn trong nhiều điều kiện </a:t>
          </a:r>
          <a:endParaRPr lang="en-US" altLang="vi-VN" sz="2000" dirty="0">
            <a:solidFill>
              <a:schemeClr val="dk1"/>
            </a:solidFill>
          </a:endParaRPr>
        </a:p>
      </dsp:txBody>
      <dsp:txXfrm>
        <a:off x="0" y="21762"/>
        <a:ext cx="8278566" cy="1067040"/>
      </dsp:txXfrm>
    </dsp:sp>
    <dsp:sp modelId="{BBC216A7-2AE9-443C-94C9-46DB7F2DEEF8}">
      <dsp:nvSpPr>
        <dsp:cNvPr id="4" name="Rounded Rectangle 3"/>
        <dsp:cNvSpPr/>
      </dsp:nvSpPr>
      <dsp:spPr bwMode="white">
        <a:xfrm>
          <a:off x="0" y="1252963"/>
          <a:ext cx="8278566" cy="1067040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dk1">
            <a:shade val="80000"/>
          </a:schemeClr>
        </a:lnRef>
        <a:fillRef idx="2">
          <a:schemeClr val="lt1"/>
        </a:fillRef>
        <a:effectRef idx="1">
          <a:scrgbClr r="0" g="0" b="0"/>
        </a:effectRef>
        <a:fontRef idx="minor">
          <a:schemeClr val="dk1"/>
        </a:fontRef>
      </dsp:style>
      <dsp:txBody>
        <a:bodyPr vert="horz" wrap="square" lIns="76200" tIns="76200" rIns="76200" bIns="76200" anchor="ctr"/>
        <a:lstStyle>
          <a:lvl1pPr algn="l">
            <a:defRPr sz="5700"/>
          </a:lvl1pPr>
          <a:lvl2pPr marL="285750" indent="-285750" algn="l">
            <a:defRPr sz="4400"/>
          </a:lvl2pPr>
          <a:lvl3pPr marL="571500" indent="-285750" algn="l">
            <a:defRPr sz="4400"/>
          </a:lvl3pPr>
          <a:lvl4pPr marL="857250" indent="-285750" algn="l">
            <a:defRPr sz="4400"/>
          </a:lvl4pPr>
          <a:lvl5pPr marL="1143000" indent="-285750" algn="l">
            <a:defRPr sz="4400"/>
          </a:lvl5pPr>
          <a:lvl6pPr marL="1428750" indent="-285750" algn="l">
            <a:defRPr sz="4400"/>
          </a:lvl6pPr>
          <a:lvl7pPr marL="1714500" indent="-285750" algn="l">
            <a:defRPr sz="4400"/>
          </a:lvl7pPr>
          <a:lvl8pPr marL="2000250" indent="-285750" algn="l">
            <a:defRPr sz="4400"/>
          </a:lvl8pPr>
          <a:lvl9pPr marL="2286000" indent="-285750" algn="l">
            <a:defRPr sz="4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000" dirty="0" err="1">
              <a:solidFill>
                <a:schemeClr val="dk1"/>
              </a:solidFill>
            </a:rPr>
            <a:t>Thay thế động cơ step bằng động cơ có gắn encoder để dễ dàng kiểm soát vị trí robot và giảm sai số</a:t>
          </a:r>
          <a:endParaRPr sz="5700">
            <a:solidFill>
              <a:schemeClr val="dk1"/>
            </a:solidFill>
          </a:endParaRPr>
        </a:p>
      </dsp:txBody>
      <dsp:txXfrm>
        <a:off x="0" y="1252963"/>
        <a:ext cx="8278566" cy="1067040"/>
      </dsp:txXfrm>
    </dsp:sp>
    <dsp:sp modelId="{286C80AA-86F3-4FC4-B246-61F193BA8567}">
      <dsp:nvSpPr>
        <dsp:cNvPr id="5" name="Rounded Rectangle 4"/>
        <dsp:cNvSpPr/>
      </dsp:nvSpPr>
      <dsp:spPr bwMode="white">
        <a:xfrm>
          <a:off x="0" y="2484163"/>
          <a:ext cx="8278566" cy="1067040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dk1">
            <a:shade val="80000"/>
          </a:schemeClr>
        </a:lnRef>
        <a:fillRef idx="2">
          <a:schemeClr val="lt1"/>
        </a:fillRef>
        <a:effectRef idx="1">
          <a:scrgbClr r="0" g="0" b="0"/>
        </a:effectRef>
        <a:fontRef idx="minor">
          <a:schemeClr val="dk1"/>
        </a:fontRef>
      </dsp:style>
      <dsp:txBody>
        <a:bodyPr vert="horz" wrap="square" lIns="76200" tIns="76200" rIns="76200" bIns="76200" anchor="ctr"/>
        <a:lstStyle>
          <a:lvl1pPr algn="l">
            <a:defRPr sz="5700"/>
          </a:lvl1pPr>
          <a:lvl2pPr marL="285750" indent="-285750" algn="l">
            <a:defRPr sz="4400"/>
          </a:lvl2pPr>
          <a:lvl3pPr marL="571500" indent="-285750" algn="l">
            <a:defRPr sz="4400"/>
          </a:lvl3pPr>
          <a:lvl4pPr marL="857250" indent="-285750" algn="l">
            <a:defRPr sz="4400"/>
          </a:lvl4pPr>
          <a:lvl5pPr marL="1143000" indent="-285750" algn="l">
            <a:defRPr sz="4400"/>
          </a:lvl5pPr>
          <a:lvl6pPr marL="1428750" indent="-285750" algn="l">
            <a:defRPr sz="4400"/>
          </a:lvl6pPr>
          <a:lvl7pPr marL="1714500" indent="-285750" algn="l">
            <a:defRPr sz="4400"/>
          </a:lvl7pPr>
          <a:lvl8pPr marL="2000250" indent="-285750" algn="l">
            <a:defRPr sz="4400"/>
          </a:lvl8pPr>
          <a:lvl9pPr marL="2286000" indent="-285750" algn="l">
            <a:defRPr sz="4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vi-VN" sz="2000" dirty="0">
              <a:solidFill>
                <a:schemeClr val="dk1"/>
              </a:solidFill>
            </a:rPr>
            <a:t>Phát triển model yolo với nhiều source data và camera tốt hơn để có thể nhận dạng vật thể độ chính xác tốt nhất</a:t>
          </a:r>
          <a:endParaRPr lang="en-US" altLang="vi-VN" sz="2000" dirty="0">
            <a:solidFill>
              <a:schemeClr val="dk1"/>
            </a:solidFill>
          </a:endParaRPr>
        </a:p>
      </dsp:txBody>
      <dsp:txXfrm>
        <a:off x="0" y="2484163"/>
        <a:ext cx="8278566" cy="10670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callout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callout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callout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callout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e4e0c0732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e4e0c07326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56700" cy="51435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68313" y="897731"/>
            <a:ext cx="8207375" cy="81200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469900" y="1816894"/>
            <a:ext cx="8212138" cy="1314450"/>
          </a:xfr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4683919"/>
            <a:ext cx="2133600" cy="35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683919"/>
            <a:ext cx="2895600" cy="35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683919"/>
            <a:ext cx="2133600" cy="35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46FDEA9-29B0-4000-9A8A-EA5137E778F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2875"/>
            <a:ext cx="2057400" cy="44529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2875"/>
            <a:ext cx="6019800" cy="44529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</p:spPr>
        <p:txBody>
          <a:bodyPr/>
          <a:lstStyle>
            <a:lvl1pPr marL="0" indent="0">
              <a:buNone/>
              <a:defRPr sz="1800"/>
            </a:lvl1pPr>
            <a:lvl2pPr marL="342900" indent="0">
              <a:buNone/>
              <a:defRPr sz="1500"/>
            </a:lvl2pPr>
            <a:lvl3pPr marL="685800" indent="0">
              <a:buNone/>
              <a:defRPr sz="135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881063"/>
            <a:ext cx="4038600" cy="37147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881063"/>
            <a:ext cx="4038600" cy="37147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273844"/>
            <a:ext cx="7886700" cy="9941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260872"/>
            <a:ext cx="3868737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1878806"/>
            <a:ext cx="3868737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788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788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740569"/>
            <a:ext cx="4629150" cy="3655219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image" Target="../media/image4.png"/><Relationship Id="rId14" Type="http://schemas.openxmlformats.org/officeDocument/2006/relationships/image" Target="../media/image3.png"/><Relationship Id="rId13" Type="http://schemas.openxmlformats.org/officeDocument/2006/relationships/image" Target="../media/image2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9156700" cy="51435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457200" y="142875"/>
            <a:ext cx="8229600" cy="43696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457200" y="881063"/>
            <a:ext cx="8229600" cy="371475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4683919"/>
            <a:ext cx="2133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05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683919"/>
            <a:ext cx="2895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050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683919"/>
            <a:ext cx="2133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05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>
          <a:xfrm>
            <a:off x="8389620" y="59295"/>
            <a:ext cx="648000" cy="541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2" descr="Auth platform"/>
          <p:cNvPicPr>
            <a:picLocks noChangeAspect="1" noChangeArrowheads="1"/>
          </p:cNvPicPr>
          <p:nvPr userDrawn="1"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789"/>
          <a:stretch>
            <a:fillRect/>
          </a:stretch>
        </p:blipFill>
        <p:spPr bwMode="auto">
          <a:xfrm>
            <a:off x="108585" y="53340"/>
            <a:ext cx="648000" cy="658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27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257175" indent="-257175" algn="l" rtl="0" fontAlgn="base">
        <a:spcBef>
          <a:spcPct val="15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530" indent="-213995" algn="l" rtl="0" fontAlgn="base">
        <a:spcBef>
          <a:spcPct val="15000"/>
        </a:spcBef>
        <a:spcAft>
          <a:spcPct val="0"/>
        </a:spcAft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fontAlgn="base">
        <a:spcBef>
          <a:spcPct val="15000"/>
        </a:spcBef>
        <a:spcAft>
          <a:spcPct val="0"/>
        </a:spcAft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rtl="0" fontAlgn="base">
        <a:spcBef>
          <a:spcPct val="15000"/>
        </a:spcBef>
        <a:spcAft>
          <a:spcPct val="0"/>
        </a:spcAft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rtl="0" fontAlgn="base">
        <a:spcBef>
          <a:spcPct val="15000"/>
        </a:spcBef>
        <a:spcAft>
          <a:spcPct val="0"/>
        </a:spcAft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2.jpeg"/><Relationship Id="rId1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7.png"/><Relationship Id="rId1" Type="http://schemas.openxmlformats.org/officeDocument/2006/relationships/image" Target="../media/image3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3.png"/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image" Target="../media/image4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5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2.xml"/><Relationship Id="rId4" Type="http://schemas.openxmlformats.org/officeDocument/2006/relationships/diagramColors" Target="../diagrams/colors2.xml"/><Relationship Id="rId3" Type="http://schemas.openxmlformats.org/officeDocument/2006/relationships/diagramQuickStyle" Target="../diagrams/quickStyle2.xml"/><Relationship Id="rId2" Type="http://schemas.openxmlformats.org/officeDocument/2006/relationships/diagramLayout" Target="../diagrams/layout2.xml"/><Relationship Id="rId1" Type="http://schemas.openxmlformats.org/officeDocument/2006/relationships/diagramData" Target="../diagrams/data2.xml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7.png"/><Relationship Id="rId1" Type="http://schemas.openxmlformats.org/officeDocument/2006/relationships/image" Target="../media/image46.png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9.png"/><Relationship Id="rId1" Type="http://schemas.openxmlformats.org/officeDocument/2006/relationships/image" Target="../media/image4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6.xml"/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3.xml"/><Relationship Id="rId4" Type="http://schemas.openxmlformats.org/officeDocument/2006/relationships/diagramColors" Target="../diagrams/colors3.xml"/><Relationship Id="rId3" Type="http://schemas.openxmlformats.org/officeDocument/2006/relationships/diagramQuickStyle" Target="../diagrams/quickStyle3.xml"/><Relationship Id="rId2" Type="http://schemas.openxmlformats.org/officeDocument/2006/relationships/diagramLayout" Target="../diagrams/layout3.xml"/><Relationship Id="rId1" Type="http://schemas.openxmlformats.org/officeDocument/2006/relationships/diagramData" Target="../diagrams/data3.xml"/></Relationships>
</file>

<file path=ppt/slides/_rels/slide3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7.xml"/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4.xml"/><Relationship Id="rId4" Type="http://schemas.openxmlformats.org/officeDocument/2006/relationships/diagramColors" Target="../diagrams/colors4.xml"/><Relationship Id="rId3" Type="http://schemas.openxmlformats.org/officeDocument/2006/relationships/diagramQuickStyle" Target="../diagrams/quickStyle4.xml"/><Relationship Id="rId2" Type="http://schemas.openxmlformats.org/officeDocument/2006/relationships/diagramLayout" Target="../diagrams/layout4.xml"/><Relationship Id="rId1" Type="http://schemas.openxmlformats.org/officeDocument/2006/relationships/diagramData" Target="../diagrams/data4.xml"/></Relationships>
</file>

<file path=ppt/slides/_rels/slide3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8.xml"/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5.xml"/><Relationship Id="rId4" Type="http://schemas.openxmlformats.org/officeDocument/2006/relationships/diagramColors" Target="../diagrams/colors5.xml"/><Relationship Id="rId3" Type="http://schemas.openxmlformats.org/officeDocument/2006/relationships/diagramQuickStyle" Target="../diagrams/quickStyle5.xml"/><Relationship Id="rId2" Type="http://schemas.openxmlformats.org/officeDocument/2006/relationships/diagramLayout" Target="../diagrams/layout5.xml"/><Relationship Id="rId1" Type="http://schemas.openxmlformats.org/officeDocument/2006/relationships/diagramData" Target="../diagrams/data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5"/>
          <p:cNvSpPr txBox="1">
            <a:spLocks noGrp="1"/>
          </p:cNvSpPr>
          <p:nvPr>
            <p:ph type="ctrTitle"/>
          </p:nvPr>
        </p:nvSpPr>
        <p:spPr>
          <a:xfrm>
            <a:off x="1721239" y="1175657"/>
            <a:ext cx="5757506" cy="687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ĐỒ</a:t>
            </a:r>
            <a:r>
              <a:rPr lang="en-US" altLang="en-GB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GB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ÁN</a:t>
            </a:r>
            <a:r>
              <a:rPr lang="en-US" altLang="en-GB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GB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KỸ</a:t>
            </a:r>
            <a:r>
              <a:rPr lang="en-US" altLang="en-GB" sz="2000" b="1" dirty="0">
                <a:latin typeface="Arial" panose="020B0604020202020204" pitchFamily="34" charset="0"/>
                <a:cs typeface="Arial" panose="020B0604020202020204" pitchFamily="34" charset="0"/>
              </a:rPr>
              <a:t> THUẬT ROBOT</a:t>
            </a:r>
            <a:endParaRPr lang="en-US" altLang="en-GB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7" name="Google Shape;397;p35"/>
          <p:cNvSpPr txBox="1">
            <a:spLocks noGrp="1"/>
          </p:cNvSpPr>
          <p:nvPr>
            <p:ph type="subTitle" idx="1"/>
          </p:nvPr>
        </p:nvSpPr>
        <p:spPr>
          <a:xfrm>
            <a:off x="345002" y="2024743"/>
            <a:ext cx="8576159" cy="998375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 b="1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ỨNG DỤNG XỬ LÝ ẢNH VÀ CÁNH TAY ROBOT PHÂN LOẠI VẬT THỂ THEO HÌNH DẠNG</a:t>
            </a:r>
            <a:endParaRPr lang="en-US" sz="2400" kern="100" dirty="0">
              <a:effectLst/>
              <a:latin typeface="+mj-lt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398" name="Google Shape;398;p35"/>
          <p:cNvGrpSpPr/>
          <p:nvPr/>
        </p:nvGrpSpPr>
        <p:grpSpPr>
          <a:xfrm>
            <a:off x="8590944" y="1175773"/>
            <a:ext cx="475510" cy="585027"/>
            <a:chOff x="7302744" y="590748"/>
            <a:chExt cx="475510" cy="585027"/>
          </a:xfrm>
        </p:grpSpPr>
        <p:sp>
          <p:nvSpPr>
            <p:cNvPr id="399" name="Google Shape;399;p35"/>
            <p:cNvSpPr/>
            <p:nvPr/>
          </p:nvSpPr>
          <p:spPr>
            <a:xfrm>
              <a:off x="7302744" y="927773"/>
              <a:ext cx="234275" cy="248002"/>
            </a:xfrm>
            <a:custGeom>
              <a:avLst/>
              <a:gdLst/>
              <a:ahLst/>
              <a:cxnLst/>
              <a:rect l="l" t="t" r="r" b="b"/>
              <a:pathLst>
                <a:path w="256" h="271" extrusionOk="0">
                  <a:moveTo>
                    <a:pt x="240" y="112"/>
                  </a:moveTo>
                  <a:lnTo>
                    <a:pt x="240" y="112"/>
                  </a:lnTo>
                  <a:cubicBezTo>
                    <a:pt x="212" y="103"/>
                    <a:pt x="187" y="97"/>
                    <a:pt x="167" y="72"/>
                  </a:cubicBezTo>
                  <a:cubicBezTo>
                    <a:pt x="158" y="59"/>
                    <a:pt x="150" y="45"/>
                    <a:pt x="142" y="32"/>
                  </a:cubicBezTo>
                  <a:cubicBezTo>
                    <a:pt x="137" y="22"/>
                    <a:pt x="131" y="11"/>
                    <a:pt x="123" y="4"/>
                  </a:cubicBezTo>
                  <a:cubicBezTo>
                    <a:pt x="111" y="-6"/>
                    <a:pt x="89" y="3"/>
                    <a:pt x="94" y="21"/>
                  </a:cubicBezTo>
                  <a:lnTo>
                    <a:pt x="94" y="21"/>
                  </a:lnTo>
                  <a:cubicBezTo>
                    <a:pt x="89" y="43"/>
                    <a:pt x="85" y="63"/>
                    <a:pt x="70" y="80"/>
                  </a:cubicBezTo>
                  <a:cubicBezTo>
                    <a:pt x="62" y="90"/>
                    <a:pt x="55" y="99"/>
                    <a:pt x="45" y="106"/>
                  </a:cubicBezTo>
                  <a:cubicBezTo>
                    <a:pt x="38" y="110"/>
                    <a:pt x="25" y="121"/>
                    <a:pt x="17" y="122"/>
                  </a:cubicBezTo>
                  <a:cubicBezTo>
                    <a:pt x="-9" y="128"/>
                    <a:pt x="-4" y="172"/>
                    <a:pt x="23" y="169"/>
                  </a:cubicBezTo>
                  <a:cubicBezTo>
                    <a:pt x="49" y="167"/>
                    <a:pt x="59" y="178"/>
                    <a:pt x="76" y="197"/>
                  </a:cubicBezTo>
                  <a:cubicBezTo>
                    <a:pt x="92" y="216"/>
                    <a:pt x="103" y="238"/>
                    <a:pt x="114" y="262"/>
                  </a:cubicBezTo>
                  <a:cubicBezTo>
                    <a:pt x="122" y="280"/>
                    <a:pt x="148" y="269"/>
                    <a:pt x="149" y="252"/>
                  </a:cubicBezTo>
                  <a:cubicBezTo>
                    <a:pt x="150" y="229"/>
                    <a:pt x="173" y="202"/>
                    <a:pt x="188" y="187"/>
                  </a:cubicBezTo>
                  <a:cubicBezTo>
                    <a:pt x="197" y="178"/>
                    <a:pt x="210" y="169"/>
                    <a:pt x="222" y="163"/>
                  </a:cubicBezTo>
                  <a:cubicBezTo>
                    <a:pt x="232" y="158"/>
                    <a:pt x="242" y="156"/>
                    <a:pt x="250" y="148"/>
                  </a:cubicBezTo>
                  <a:cubicBezTo>
                    <a:pt x="261" y="136"/>
                    <a:pt x="255" y="118"/>
                    <a:pt x="240" y="1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00" name="Google Shape;400;p35"/>
            <p:cNvSpPr/>
            <p:nvPr/>
          </p:nvSpPr>
          <p:spPr>
            <a:xfrm>
              <a:off x="7597454" y="590748"/>
              <a:ext cx="180800" cy="192433"/>
            </a:xfrm>
            <a:custGeom>
              <a:avLst/>
              <a:gdLst/>
              <a:ahLst/>
              <a:cxnLst/>
              <a:rect l="l" t="t" r="r" b="b"/>
              <a:pathLst>
                <a:path w="171" h="182" extrusionOk="0">
                  <a:moveTo>
                    <a:pt x="161" y="76"/>
                  </a:moveTo>
                  <a:lnTo>
                    <a:pt x="161" y="76"/>
                  </a:lnTo>
                  <a:cubicBezTo>
                    <a:pt x="142" y="69"/>
                    <a:pt x="125" y="66"/>
                    <a:pt x="112" y="48"/>
                  </a:cubicBezTo>
                  <a:cubicBezTo>
                    <a:pt x="106" y="40"/>
                    <a:pt x="101" y="31"/>
                    <a:pt x="95" y="21"/>
                  </a:cubicBezTo>
                  <a:cubicBezTo>
                    <a:pt x="92" y="15"/>
                    <a:pt x="88" y="7"/>
                    <a:pt x="82" y="3"/>
                  </a:cubicBezTo>
                  <a:cubicBezTo>
                    <a:pt x="74" y="-4"/>
                    <a:pt x="59" y="2"/>
                    <a:pt x="63" y="14"/>
                  </a:cubicBezTo>
                  <a:lnTo>
                    <a:pt x="63" y="15"/>
                  </a:lnTo>
                  <a:cubicBezTo>
                    <a:pt x="60" y="29"/>
                    <a:pt x="57" y="43"/>
                    <a:pt x="47" y="54"/>
                  </a:cubicBezTo>
                  <a:cubicBezTo>
                    <a:pt x="42" y="60"/>
                    <a:pt x="37" y="67"/>
                    <a:pt x="30" y="71"/>
                  </a:cubicBezTo>
                  <a:cubicBezTo>
                    <a:pt x="25" y="74"/>
                    <a:pt x="16" y="81"/>
                    <a:pt x="11" y="82"/>
                  </a:cubicBezTo>
                  <a:cubicBezTo>
                    <a:pt x="-6" y="86"/>
                    <a:pt x="-3" y="115"/>
                    <a:pt x="15" y="114"/>
                  </a:cubicBezTo>
                  <a:cubicBezTo>
                    <a:pt x="32" y="112"/>
                    <a:pt x="39" y="119"/>
                    <a:pt x="51" y="132"/>
                  </a:cubicBezTo>
                  <a:cubicBezTo>
                    <a:pt x="62" y="145"/>
                    <a:pt x="69" y="160"/>
                    <a:pt x="76" y="175"/>
                  </a:cubicBezTo>
                  <a:cubicBezTo>
                    <a:pt x="82" y="188"/>
                    <a:pt x="99" y="180"/>
                    <a:pt x="99" y="169"/>
                  </a:cubicBezTo>
                  <a:cubicBezTo>
                    <a:pt x="101" y="154"/>
                    <a:pt x="115" y="135"/>
                    <a:pt x="126" y="125"/>
                  </a:cubicBezTo>
                  <a:cubicBezTo>
                    <a:pt x="132" y="119"/>
                    <a:pt x="141" y="113"/>
                    <a:pt x="149" y="109"/>
                  </a:cubicBezTo>
                  <a:cubicBezTo>
                    <a:pt x="155" y="106"/>
                    <a:pt x="162" y="105"/>
                    <a:pt x="167" y="99"/>
                  </a:cubicBezTo>
                  <a:cubicBezTo>
                    <a:pt x="175" y="92"/>
                    <a:pt x="171" y="79"/>
                    <a:pt x="161" y="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20500" rIns="90000" bIns="205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460" name="Google Shape;460;p35"/>
          <p:cNvGrpSpPr/>
          <p:nvPr/>
        </p:nvGrpSpPr>
        <p:grpSpPr>
          <a:xfrm rot="-3156867">
            <a:off x="1249700" y="4024934"/>
            <a:ext cx="662927" cy="427479"/>
            <a:chOff x="270638" y="218467"/>
            <a:chExt cx="662900" cy="427462"/>
          </a:xfrm>
        </p:grpSpPr>
        <p:sp>
          <p:nvSpPr>
            <p:cNvPr id="461" name="Google Shape;461;p35"/>
            <p:cNvSpPr/>
            <p:nvPr/>
          </p:nvSpPr>
          <p:spPr>
            <a:xfrm rot="-2243133">
              <a:off x="331277" y="298211"/>
              <a:ext cx="277499" cy="293633"/>
            </a:xfrm>
            <a:custGeom>
              <a:avLst/>
              <a:gdLst/>
              <a:ahLst/>
              <a:cxnLst/>
              <a:rect l="l" t="t" r="r" b="b"/>
              <a:pathLst>
                <a:path w="172" h="182" extrusionOk="0">
                  <a:moveTo>
                    <a:pt x="161" y="75"/>
                  </a:moveTo>
                  <a:lnTo>
                    <a:pt x="161" y="75"/>
                  </a:lnTo>
                  <a:cubicBezTo>
                    <a:pt x="142" y="69"/>
                    <a:pt x="125" y="65"/>
                    <a:pt x="112" y="48"/>
                  </a:cubicBezTo>
                  <a:cubicBezTo>
                    <a:pt x="106" y="39"/>
                    <a:pt x="101" y="30"/>
                    <a:pt x="96" y="21"/>
                  </a:cubicBezTo>
                  <a:cubicBezTo>
                    <a:pt x="92" y="15"/>
                    <a:pt x="88" y="7"/>
                    <a:pt x="83" y="2"/>
                  </a:cubicBezTo>
                  <a:cubicBezTo>
                    <a:pt x="74" y="-4"/>
                    <a:pt x="60" y="1"/>
                    <a:pt x="63" y="14"/>
                  </a:cubicBezTo>
                  <a:lnTo>
                    <a:pt x="63" y="14"/>
                  </a:lnTo>
                  <a:cubicBezTo>
                    <a:pt x="60" y="28"/>
                    <a:pt x="57" y="42"/>
                    <a:pt x="47" y="54"/>
                  </a:cubicBezTo>
                  <a:cubicBezTo>
                    <a:pt x="42" y="60"/>
                    <a:pt x="37" y="66"/>
                    <a:pt x="30" y="71"/>
                  </a:cubicBezTo>
                  <a:cubicBezTo>
                    <a:pt x="26" y="74"/>
                    <a:pt x="17" y="80"/>
                    <a:pt x="11" y="82"/>
                  </a:cubicBezTo>
                  <a:cubicBezTo>
                    <a:pt x="-6" y="85"/>
                    <a:pt x="-3" y="115"/>
                    <a:pt x="16" y="113"/>
                  </a:cubicBezTo>
                  <a:cubicBezTo>
                    <a:pt x="33" y="112"/>
                    <a:pt x="40" y="119"/>
                    <a:pt x="51" y="132"/>
                  </a:cubicBezTo>
                  <a:cubicBezTo>
                    <a:pt x="62" y="144"/>
                    <a:pt x="69" y="160"/>
                    <a:pt x="76" y="175"/>
                  </a:cubicBezTo>
                  <a:cubicBezTo>
                    <a:pt x="82" y="188"/>
                    <a:pt x="99" y="180"/>
                    <a:pt x="100" y="169"/>
                  </a:cubicBezTo>
                  <a:cubicBezTo>
                    <a:pt x="101" y="154"/>
                    <a:pt x="116" y="135"/>
                    <a:pt x="126" y="125"/>
                  </a:cubicBezTo>
                  <a:cubicBezTo>
                    <a:pt x="132" y="119"/>
                    <a:pt x="141" y="113"/>
                    <a:pt x="149" y="109"/>
                  </a:cubicBezTo>
                  <a:cubicBezTo>
                    <a:pt x="155" y="106"/>
                    <a:pt x="162" y="104"/>
                    <a:pt x="168" y="99"/>
                  </a:cubicBezTo>
                  <a:cubicBezTo>
                    <a:pt x="175" y="91"/>
                    <a:pt x="171" y="78"/>
                    <a:pt x="161" y="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20500" rIns="90000" bIns="205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62" name="Google Shape;462;p35"/>
            <p:cNvSpPr/>
            <p:nvPr/>
          </p:nvSpPr>
          <p:spPr>
            <a:xfrm rot="-2243132">
              <a:off x="713226" y="253703"/>
              <a:ext cx="180800" cy="191322"/>
            </a:xfrm>
            <a:custGeom>
              <a:avLst/>
              <a:gdLst/>
              <a:ahLst/>
              <a:cxnLst/>
              <a:rect l="l" t="t" r="r" b="b"/>
              <a:pathLst>
                <a:path w="172" h="182" extrusionOk="0">
                  <a:moveTo>
                    <a:pt x="161" y="75"/>
                  </a:moveTo>
                  <a:lnTo>
                    <a:pt x="161" y="75"/>
                  </a:lnTo>
                  <a:cubicBezTo>
                    <a:pt x="142" y="69"/>
                    <a:pt x="125" y="65"/>
                    <a:pt x="112" y="48"/>
                  </a:cubicBezTo>
                  <a:cubicBezTo>
                    <a:pt x="106" y="39"/>
                    <a:pt x="101" y="30"/>
                    <a:pt x="96" y="21"/>
                  </a:cubicBezTo>
                  <a:cubicBezTo>
                    <a:pt x="92" y="15"/>
                    <a:pt x="88" y="7"/>
                    <a:pt x="83" y="2"/>
                  </a:cubicBezTo>
                  <a:cubicBezTo>
                    <a:pt x="74" y="-4"/>
                    <a:pt x="60" y="1"/>
                    <a:pt x="63" y="14"/>
                  </a:cubicBezTo>
                  <a:lnTo>
                    <a:pt x="63" y="14"/>
                  </a:lnTo>
                  <a:cubicBezTo>
                    <a:pt x="60" y="28"/>
                    <a:pt x="57" y="42"/>
                    <a:pt x="47" y="54"/>
                  </a:cubicBezTo>
                  <a:cubicBezTo>
                    <a:pt x="42" y="60"/>
                    <a:pt x="37" y="66"/>
                    <a:pt x="30" y="71"/>
                  </a:cubicBezTo>
                  <a:cubicBezTo>
                    <a:pt x="26" y="74"/>
                    <a:pt x="17" y="80"/>
                    <a:pt x="11" y="82"/>
                  </a:cubicBezTo>
                  <a:cubicBezTo>
                    <a:pt x="-6" y="85"/>
                    <a:pt x="-3" y="115"/>
                    <a:pt x="16" y="113"/>
                  </a:cubicBezTo>
                  <a:cubicBezTo>
                    <a:pt x="33" y="112"/>
                    <a:pt x="40" y="119"/>
                    <a:pt x="51" y="132"/>
                  </a:cubicBezTo>
                  <a:cubicBezTo>
                    <a:pt x="62" y="144"/>
                    <a:pt x="69" y="160"/>
                    <a:pt x="76" y="175"/>
                  </a:cubicBezTo>
                  <a:cubicBezTo>
                    <a:pt x="82" y="188"/>
                    <a:pt x="99" y="180"/>
                    <a:pt x="100" y="169"/>
                  </a:cubicBezTo>
                  <a:cubicBezTo>
                    <a:pt x="101" y="154"/>
                    <a:pt x="116" y="135"/>
                    <a:pt x="126" y="125"/>
                  </a:cubicBezTo>
                  <a:cubicBezTo>
                    <a:pt x="132" y="119"/>
                    <a:pt x="141" y="113"/>
                    <a:pt x="149" y="109"/>
                  </a:cubicBezTo>
                  <a:cubicBezTo>
                    <a:pt x="155" y="106"/>
                    <a:pt x="162" y="104"/>
                    <a:pt x="168" y="99"/>
                  </a:cubicBezTo>
                  <a:cubicBezTo>
                    <a:pt x="175" y="91"/>
                    <a:pt x="171" y="78"/>
                    <a:pt x="161" y="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20500" rIns="90000" bIns="205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503" name="Google Shape;503;p35"/>
          <p:cNvSpPr/>
          <p:nvPr/>
        </p:nvSpPr>
        <p:spPr>
          <a:xfrm>
            <a:off x="846142" y="1297059"/>
            <a:ext cx="261496" cy="91820"/>
          </a:xfrm>
          <a:custGeom>
            <a:avLst/>
            <a:gdLst/>
            <a:ahLst/>
            <a:cxnLst/>
            <a:rect l="l" t="t" r="r" b="b"/>
            <a:pathLst>
              <a:path w="262" h="92" extrusionOk="0">
                <a:moveTo>
                  <a:pt x="1" y="91"/>
                </a:moveTo>
                <a:lnTo>
                  <a:pt x="1" y="91"/>
                </a:lnTo>
                <a:lnTo>
                  <a:pt x="0" y="91"/>
                </a:lnTo>
                <a:cubicBezTo>
                  <a:pt x="9" y="60"/>
                  <a:pt x="17" y="31"/>
                  <a:pt x="25" y="1"/>
                </a:cubicBezTo>
                <a:cubicBezTo>
                  <a:pt x="25" y="0"/>
                  <a:pt x="25" y="0"/>
                  <a:pt x="25" y="0"/>
                </a:cubicBezTo>
                <a:cubicBezTo>
                  <a:pt x="31" y="4"/>
                  <a:pt x="37" y="8"/>
                  <a:pt x="44" y="12"/>
                </a:cubicBezTo>
                <a:cubicBezTo>
                  <a:pt x="86" y="37"/>
                  <a:pt x="136" y="50"/>
                  <a:pt x="185" y="44"/>
                </a:cubicBezTo>
                <a:cubicBezTo>
                  <a:pt x="201" y="42"/>
                  <a:pt x="217" y="39"/>
                  <a:pt x="232" y="31"/>
                </a:cubicBezTo>
                <a:cubicBezTo>
                  <a:pt x="242" y="26"/>
                  <a:pt x="253" y="20"/>
                  <a:pt x="262" y="12"/>
                </a:cubicBezTo>
                <a:cubicBezTo>
                  <a:pt x="262" y="13"/>
                  <a:pt x="262" y="13"/>
                  <a:pt x="262" y="14"/>
                </a:cubicBezTo>
                <a:lnTo>
                  <a:pt x="262" y="14"/>
                </a:lnTo>
                <a:cubicBezTo>
                  <a:pt x="250" y="33"/>
                  <a:pt x="232" y="47"/>
                  <a:pt x="213" y="57"/>
                </a:cubicBezTo>
                <a:cubicBezTo>
                  <a:pt x="148" y="91"/>
                  <a:pt x="73" y="96"/>
                  <a:pt x="1" y="91"/>
                </a:cubicBezTo>
                <a:close/>
              </a:path>
            </a:pathLst>
          </a:custGeom>
          <a:solidFill>
            <a:srgbClr val="282E2E">
              <a:alpha val="29560"/>
            </a:srgbClr>
          </a:solidFill>
          <a:ln>
            <a:noFill/>
          </a:ln>
        </p:spPr>
        <p:txBody>
          <a:bodyPr spcFirstLastPara="1" wrap="square" lIns="90000" tIns="0" rIns="90000" bIns="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424163" y="279918"/>
            <a:ext cx="6295675" cy="597159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en-US" sz="2000" dirty="0" err="1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Trường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2000" dirty="0" err="1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Đại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2000" dirty="0" err="1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Học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2000" dirty="0" err="1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Sư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2000" dirty="0" err="1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Phạm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2000" dirty="0" err="1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Kỹ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2000" dirty="0" err="1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Thuật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TP. </a:t>
            </a:r>
            <a:r>
              <a:rPr lang="en-US" sz="2000" dirty="0" err="1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Hồ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Chí Minh</a:t>
            </a:r>
            <a:endParaRPr lang="en-US" sz="2000" dirty="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sz="2000" dirty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Khoa </a:t>
            </a:r>
            <a:r>
              <a:rPr lang="en-US" sz="2000" dirty="0" err="1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Điện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- </a:t>
            </a:r>
            <a:r>
              <a:rPr lang="en-US" sz="2000" dirty="0" err="1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Điện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2000" dirty="0" err="1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Tử</a:t>
            </a:r>
            <a:endParaRPr lang="en-US" sz="2000" dirty="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4600756" y="3782416"/>
            <a:ext cx="3758401" cy="4298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600" dirty="0"/>
              <a:t>GVHD: PGS.TS.TRẦN ĐỨC THIỆN</a:t>
            </a:r>
            <a:endParaRPr lang="en-US" sz="1600" dirty="0"/>
          </a:p>
        </p:txBody>
      </p:sp>
      <p:sp>
        <p:nvSpPr>
          <p:cNvPr id="6" name="Text Box 5"/>
          <p:cNvSpPr txBox="1"/>
          <p:nvPr/>
        </p:nvSpPr>
        <p:spPr>
          <a:xfrm>
            <a:off x="4633083" y="4056720"/>
            <a:ext cx="4510917" cy="103896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600" dirty="0"/>
              <a:t>SVTH:                                                </a:t>
            </a:r>
            <a:endParaRPr lang="en-US" sz="1600" dirty="0"/>
          </a:p>
          <a:p>
            <a:r>
              <a:rPr lang="en-US" sz="1600" dirty="0"/>
              <a:t>NGÔ ANH TUẤN                              21151385</a:t>
            </a:r>
            <a:endParaRPr lang="en-US" sz="1600" dirty="0"/>
          </a:p>
          <a:p>
            <a:r>
              <a:rPr lang="en-US" sz="1600" dirty="0"/>
              <a:t>PHẠM HOÀNG ANH KHÔI 	         21151262</a:t>
            </a:r>
            <a:endParaRPr lang="en-US" sz="1600" dirty="0"/>
          </a:p>
        </p:txBody>
      </p:sp>
      <p:sp>
        <p:nvSpPr>
          <p:cNvPr id="2" name="Text Box 1"/>
          <p:cNvSpPr txBox="1"/>
          <p:nvPr/>
        </p:nvSpPr>
        <p:spPr>
          <a:xfrm>
            <a:off x="8820150" y="4789170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Box 4"/>
          <p:cNvSpPr txBox="1"/>
          <p:nvPr/>
        </p:nvSpPr>
        <p:spPr>
          <a:xfrm>
            <a:off x="0" y="152400"/>
            <a:ext cx="40608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2" algn="just">
              <a:lnSpc>
                <a:spcPct val="150000"/>
              </a:lnSpc>
            </a:pP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3.1.1 </a:t>
            </a:r>
            <a:r>
              <a:rPr lang="en-US" sz="1600" b="1" kern="100" dirty="0" err="1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Thiết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kế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phần đế Robot</a:t>
            </a:r>
            <a:endParaRPr lang="en-US" sz="16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642056490" name="Picture 1" descr="A black and grey machine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080" y="850900"/>
            <a:ext cx="3715385" cy="1860550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1012825" y="2949575"/>
            <a:ext cx="3048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Hình 3D phần đế robot </a:t>
            </a:r>
            <a:endParaRPr lang="en-US"/>
          </a:p>
        </p:txBody>
      </p:sp>
      <p:pic>
        <p:nvPicPr>
          <p:cNvPr id="314321890" name="Picture 1" descr="A blueprint of a robot&#10;&#10;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1760" y="988060"/>
            <a:ext cx="2774950" cy="1897380"/>
          </a:xfrm>
          <a:prstGeom prst="rect">
            <a:avLst/>
          </a:prstGeom>
        </p:spPr>
      </p:pic>
      <p:pic>
        <p:nvPicPr>
          <p:cNvPr id="1787665243" name="Picture 1" descr="A computer screen shot of a computer drawing&#10;&#10;Description automatically generat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2555" y="3063875"/>
            <a:ext cx="2764155" cy="1864995"/>
          </a:xfrm>
          <a:prstGeom prst="rect">
            <a:avLst/>
          </a:prstGeom>
        </p:spPr>
      </p:pic>
      <p:sp>
        <p:nvSpPr>
          <p:cNvPr id="8" name="TextBox 6"/>
          <p:cNvSpPr txBox="1"/>
          <p:nvPr/>
        </p:nvSpPr>
        <p:spPr>
          <a:xfrm>
            <a:off x="352425" y="782955"/>
            <a:ext cx="4030345" cy="2676525"/>
          </a:xfrm>
          <a:prstGeom prst="rect">
            <a:avLst/>
          </a:prstGeom>
          <a:noFill/>
          <a:ln w="12700">
            <a:solidFill>
              <a:srgbClr val="FFC000"/>
            </a:solidFill>
            <a:prstDash val="dash"/>
          </a:ln>
        </p:spPr>
        <p:txBody>
          <a:bodyPr wrap="square" rtlCol="0">
            <a:noAutofit/>
          </a:bodyPr>
          <a:p>
            <a:pPr>
              <a:tabLst>
                <a:tab pos="1972945" algn="ctr"/>
                <a:tab pos="3230245" algn="l"/>
              </a:tabLst>
            </a:pPr>
            <a:endParaRPr lang="en-US" altLang="en-US" dirty="0"/>
          </a:p>
        </p:txBody>
      </p:sp>
      <p:sp>
        <p:nvSpPr>
          <p:cNvPr id="9" name="TextBox 6"/>
          <p:cNvSpPr txBox="1"/>
          <p:nvPr/>
        </p:nvSpPr>
        <p:spPr>
          <a:xfrm>
            <a:off x="4729480" y="713740"/>
            <a:ext cx="3421380" cy="4268470"/>
          </a:xfrm>
          <a:prstGeom prst="rect">
            <a:avLst/>
          </a:prstGeom>
          <a:noFill/>
          <a:ln w="12700">
            <a:solidFill>
              <a:srgbClr val="FFC000"/>
            </a:solidFill>
            <a:prstDash val="dash"/>
          </a:ln>
        </p:spPr>
        <p:txBody>
          <a:bodyPr wrap="square" rtlCol="0">
            <a:noAutofit/>
          </a:bodyPr>
          <a:p>
            <a:pPr algn="ctr">
              <a:tabLst>
                <a:tab pos="1972945" algn="ctr"/>
                <a:tab pos="3230245" algn="l"/>
              </a:tabLst>
            </a:pPr>
            <a:r>
              <a:rPr lang="en-US" altLang="en-US" dirty="0"/>
              <a:t>Bản vẽ 2d của của phần đế</a:t>
            </a:r>
            <a:endParaRPr lang="en-US" altLang="en-US" dirty="0"/>
          </a:p>
        </p:txBody>
      </p:sp>
      <p:sp>
        <p:nvSpPr>
          <p:cNvPr id="2" name="Text Box 1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Box 4"/>
          <p:cNvSpPr txBox="1"/>
          <p:nvPr/>
        </p:nvSpPr>
        <p:spPr>
          <a:xfrm>
            <a:off x="0" y="152400"/>
            <a:ext cx="40608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2" algn="just">
              <a:lnSpc>
                <a:spcPct val="150000"/>
              </a:lnSpc>
            </a:pP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3.1.2 </a:t>
            </a:r>
            <a:r>
              <a:rPr lang="en-US" sz="1600" b="1" kern="100" dirty="0" err="1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Thiết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kế link 1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Robot</a:t>
            </a:r>
            <a:endParaRPr lang="en-US" sz="16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TextBox 6"/>
          <p:cNvSpPr txBox="1"/>
          <p:nvPr/>
        </p:nvSpPr>
        <p:spPr>
          <a:xfrm>
            <a:off x="662305" y="553085"/>
            <a:ext cx="7209155" cy="4520565"/>
          </a:xfrm>
          <a:prstGeom prst="rect">
            <a:avLst/>
          </a:prstGeom>
          <a:noFill/>
          <a:ln w="12700">
            <a:solidFill>
              <a:srgbClr val="FFC000"/>
            </a:solidFill>
            <a:prstDash val="dash"/>
          </a:ln>
        </p:spPr>
        <p:txBody>
          <a:bodyPr wrap="square" rtlCol="0">
            <a:noAutofit/>
          </a:bodyPr>
          <a:p>
            <a:pPr algn="ctr">
              <a:tabLst>
                <a:tab pos="1972945" algn="ctr"/>
                <a:tab pos="3230245" algn="l"/>
              </a:tabLst>
            </a:pPr>
            <a:r>
              <a:rPr lang="en-US" altLang="en-US" b="1" dirty="0"/>
              <a:t>Bản vẽ của link 1 robot</a:t>
            </a:r>
            <a:endParaRPr lang="en-US" altLang="en-US" b="1" dirty="0"/>
          </a:p>
        </p:txBody>
      </p:sp>
      <p:pic>
        <p:nvPicPr>
          <p:cNvPr id="1508849684" name="Picture 1" descr="A blueprint of a mechanical design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0265" y="955040"/>
            <a:ext cx="6833870" cy="404495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Box 4"/>
          <p:cNvSpPr txBox="1"/>
          <p:nvPr/>
        </p:nvSpPr>
        <p:spPr>
          <a:xfrm>
            <a:off x="0" y="152400"/>
            <a:ext cx="40608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2" algn="just">
              <a:lnSpc>
                <a:spcPct val="150000"/>
              </a:lnSpc>
            </a:pP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3.1.2 </a:t>
            </a:r>
            <a:r>
              <a:rPr lang="en-US" sz="1600" b="1" kern="100" dirty="0" err="1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Thiết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kế link 1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Robot</a:t>
            </a:r>
            <a:endParaRPr lang="en-US" sz="16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TextBox 6"/>
          <p:cNvSpPr txBox="1"/>
          <p:nvPr/>
        </p:nvSpPr>
        <p:spPr>
          <a:xfrm>
            <a:off x="662305" y="553085"/>
            <a:ext cx="7209155" cy="4520565"/>
          </a:xfrm>
          <a:prstGeom prst="rect">
            <a:avLst/>
          </a:prstGeom>
          <a:noFill/>
          <a:ln w="12700">
            <a:solidFill>
              <a:srgbClr val="FFC000"/>
            </a:solidFill>
            <a:prstDash val="dash"/>
          </a:ln>
        </p:spPr>
        <p:txBody>
          <a:bodyPr wrap="square" rtlCol="0">
            <a:noAutofit/>
          </a:bodyPr>
          <a:p>
            <a:pPr algn="ctr">
              <a:tabLst>
                <a:tab pos="1972945" algn="ctr"/>
                <a:tab pos="3230245" algn="l"/>
              </a:tabLst>
            </a:pPr>
            <a:r>
              <a:rPr lang="en-US" altLang="en-US" b="1" dirty="0"/>
              <a:t>Bản vẽ của cánh tay link 1 robot</a:t>
            </a:r>
            <a:endParaRPr lang="en-US" altLang="en-US" b="1" dirty="0"/>
          </a:p>
        </p:txBody>
      </p:sp>
      <p:pic>
        <p:nvPicPr>
          <p:cNvPr id="1952846401" name="Picture 1" descr="A blueprint of a mechanical tool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50950" y="912495"/>
            <a:ext cx="5956300" cy="405257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Box 4"/>
          <p:cNvSpPr txBox="1"/>
          <p:nvPr/>
        </p:nvSpPr>
        <p:spPr>
          <a:xfrm>
            <a:off x="0" y="152400"/>
            <a:ext cx="40608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2" algn="just">
              <a:lnSpc>
                <a:spcPct val="150000"/>
              </a:lnSpc>
            </a:pP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3.1.3 </a:t>
            </a:r>
            <a:r>
              <a:rPr lang="en-US" sz="1600" b="1" kern="100" dirty="0" err="1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Thiết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kế link 2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Robot</a:t>
            </a:r>
            <a:endParaRPr lang="en-US" sz="16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TextBox 6"/>
          <p:cNvSpPr txBox="1"/>
          <p:nvPr/>
        </p:nvSpPr>
        <p:spPr>
          <a:xfrm>
            <a:off x="662305" y="553085"/>
            <a:ext cx="7209155" cy="4520565"/>
          </a:xfrm>
          <a:prstGeom prst="rect">
            <a:avLst/>
          </a:prstGeom>
          <a:noFill/>
          <a:ln w="12700">
            <a:solidFill>
              <a:srgbClr val="FFC000"/>
            </a:solidFill>
            <a:prstDash val="dash"/>
          </a:ln>
        </p:spPr>
        <p:txBody>
          <a:bodyPr wrap="square" rtlCol="0">
            <a:noAutofit/>
          </a:bodyPr>
          <a:p>
            <a:pPr algn="ctr">
              <a:tabLst>
                <a:tab pos="1972945" algn="ctr"/>
                <a:tab pos="3230245" algn="l"/>
              </a:tabLst>
            </a:pPr>
            <a:r>
              <a:rPr lang="en-US" altLang="en-US" b="1" dirty="0"/>
              <a:t>Bản vẽ của cánh tay link 2 robot</a:t>
            </a:r>
            <a:endParaRPr lang="en-US" altLang="en-US" b="1" dirty="0"/>
          </a:p>
        </p:txBody>
      </p:sp>
      <p:pic>
        <p:nvPicPr>
          <p:cNvPr id="688491712" name="Picture 1" descr="A computer screen shot of a computer software&#10;&#10;Description automatically generated with medium confidenc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3640" y="890270"/>
            <a:ext cx="6011545" cy="4105275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Box 4"/>
          <p:cNvSpPr txBox="1"/>
          <p:nvPr/>
        </p:nvSpPr>
        <p:spPr>
          <a:xfrm>
            <a:off x="0" y="152400"/>
            <a:ext cx="40608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2" algn="just">
              <a:lnSpc>
                <a:spcPct val="150000"/>
              </a:lnSpc>
            </a:pP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3.1.4 </a:t>
            </a:r>
            <a:r>
              <a:rPr lang="en-US" sz="1600" b="1" kern="100" dirty="0" err="1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Thiết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kế điểm cuối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Robot</a:t>
            </a:r>
            <a:endParaRPr lang="en-US" sz="16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TextBox 6"/>
          <p:cNvSpPr txBox="1"/>
          <p:nvPr/>
        </p:nvSpPr>
        <p:spPr>
          <a:xfrm>
            <a:off x="662305" y="553085"/>
            <a:ext cx="7209155" cy="4520565"/>
          </a:xfrm>
          <a:prstGeom prst="rect">
            <a:avLst/>
          </a:prstGeom>
          <a:noFill/>
          <a:ln w="12700">
            <a:solidFill>
              <a:srgbClr val="FFC000"/>
            </a:solidFill>
            <a:prstDash val="dash"/>
          </a:ln>
        </p:spPr>
        <p:txBody>
          <a:bodyPr wrap="square" rtlCol="0">
            <a:noAutofit/>
          </a:bodyPr>
          <a:p>
            <a:pPr algn="ctr">
              <a:tabLst>
                <a:tab pos="1972945" algn="ctr"/>
                <a:tab pos="3230245" algn="l"/>
              </a:tabLst>
            </a:pPr>
            <a:r>
              <a:rPr lang="en-US" altLang="en-US" b="1" dirty="0"/>
              <a:t>Bản vẽ của điểm cuối robot</a:t>
            </a:r>
            <a:endParaRPr lang="en-US" altLang="en-US" b="1" dirty="0"/>
          </a:p>
        </p:txBody>
      </p:sp>
      <p:pic>
        <p:nvPicPr>
          <p:cNvPr id="1041502450" name="Picture 1" descr="A computer screen shot of a computer drawing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27785" y="798195"/>
            <a:ext cx="6237605" cy="4222115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Box 4"/>
          <p:cNvSpPr txBox="1"/>
          <p:nvPr/>
        </p:nvSpPr>
        <p:spPr>
          <a:xfrm>
            <a:off x="0" y="152400"/>
            <a:ext cx="75050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2" algn="just">
              <a:lnSpc>
                <a:spcPct val="150000"/>
              </a:lnSpc>
            </a:pP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3.1.5 </a:t>
            </a:r>
            <a:r>
              <a:rPr lang="en-US" sz="1600" b="1" kern="100" dirty="0" err="1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Thiết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kế giá gắn công tắc hành trình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Robot</a:t>
            </a:r>
            <a:endParaRPr lang="en-US" sz="16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TextBox 6"/>
          <p:cNvSpPr txBox="1"/>
          <p:nvPr/>
        </p:nvSpPr>
        <p:spPr>
          <a:xfrm>
            <a:off x="662305" y="553085"/>
            <a:ext cx="7209155" cy="4520565"/>
          </a:xfrm>
          <a:prstGeom prst="rect">
            <a:avLst/>
          </a:prstGeom>
          <a:noFill/>
          <a:ln w="12700">
            <a:solidFill>
              <a:srgbClr val="FFC000"/>
            </a:solidFill>
            <a:prstDash val="dash"/>
          </a:ln>
        </p:spPr>
        <p:txBody>
          <a:bodyPr wrap="square" rtlCol="0">
            <a:noAutofit/>
          </a:bodyPr>
          <a:p>
            <a:pPr algn="ctr">
              <a:tabLst>
                <a:tab pos="1972945" algn="ctr"/>
                <a:tab pos="3230245" algn="l"/>
              </a:tabLst>
            </a:pPr>
            <a:r>
              <a:rPr lang="en-US" altLang="en-US" b="1" dirty="0"/>
              <a:t>Bản vẽ đế gắn công tắc hành trình robot</a:t>
            </a:r>
            <a:endParaRPr lang="en-US" altLang="en-US" b="1" dirty="0"/>
          </a:p>
        </p:txBody>
      </p:sp>
      <p:pic>
        <p:nvPicPr>
          <p:cNvPr id="614814854" name="Picture 1" descr="A computer screen shot of a mechanical design&#10;&#10;Description automatically generated with medium confidenc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05255" y="830580"/>
            <a:ext cx="5975985" cy="408178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7552" y="554468"/>
            <a:ext cx="2914128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just">
              <a:lnSpc>
                <a:spcPct val="150000"/>
              </a:lnSpc>
            </a:pPr>
            <a:r>
              <a:rPr lang="en-US" sz="18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3.</a:t>
            </a:r>
            <a:r>
              <a:rPr lang="en-US" sz="18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sz="18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en-US" sz="18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Sơ</a:t>
            </a:r>
            <a:r>
              <a:rPr lang="en-US" sz="18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đồ</a:t>
            </a:r>
            <a:r>
              <a:rPr lang="en-US" sz="18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mạch</a:t>
            </a:r>
            <a:r>
              <a:rPr lang="en-US" sz="18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điện</a:t>
            </a:r>
            <a:endParaRPr lang="en-US" sz="18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48970" y="1010920"/>
            <a:ext cx="7158355" cy="391541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689225" y="186055"/>
            <a:ext cx="4592955" cy="436880"/>
          </a:xfrm>
        </p:spPr>
        <p:txBody>
          <a:bodyPr/>
          <a:lstStyle/>
          <a:p>
            <a:r>
              <a:rPr lang="en-US" dirty="0"/>
              <a:t>3.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9952" y="463028"/>
            <a:ext cx="272527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just">
              <a:lnSpc>
                <a:spcPct val="150000"/>
              </a:lnSpc>
            </a:pP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3.3 Giao </a:t>
            </a:r>
            <a:r>
              <a:rPr lang="en-US" sz="1600" b="1" kern="100" dirty="0" err="1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diện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giám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sát</a:t>
            </a:r>
            <a:endParaRPr lang="en-US" sz="16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131814" y="2478464"/>
            <a:ext cx="4388605" cy="335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Hình</a:t>
            </a:r>
            <a:r>
              <a:rPr lang="en-US" sz="1200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3.2: G</a:t>
            </a:r>
            <a:r>
              <a:rPr lang="en-US" sz="1200" kern="100" dirty="0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iao </a:t>
            </a:r>
            <a:r>
              <a:rPr lang="en-US" sz="1200" kern="100" dirty="0" err="1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diện</a:t>
            </a:r>
            <a:r>
              <a:rPr lang="en-US" sz="1200" kern="100" dirty="0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thông</a:t>
            </a:r>
            <a:r>
              <a:rPr lang="en-US" sz="1200" kern="100" dirty="0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tin </a:t>
            </a:r>
            <a:r>
              <a:rPr lang="en-US" sz="1200" kern="100" dirty="0" err="1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đề</a:t>
            </a:r>
            <a:r>
              <a:rPr lang="en-US" sz="1200" kern="100" dirty="0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tài</a:t>
            </a:r>
            <a:endParaRPr lang="en-US" sz="1200" dirty="0">
              <a:latin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-131179" y="4727956"/>
            <a:ext cx="4388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Hình</a:t>
            </a:r>
            <a:r>
              <a:rPr lang="en-US" sz="1200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3.</a:t>
            </a:r>
            <a:r>
              <a:rPr lang="en-US" sz="1200" kern="100" dirty="0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3</a:t>
            </a:r>
            <a:r>
              <a:rPr lang="en-US" sz="1200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: G</a:t>
            </a:r>
            <a:r>
              <a:rPr lang="en-US" sz="1200" kern="100" dirty="0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iao </a:t>
            </a:r>
            <a:r>
              <a:rPr lang="en-US" sz="1200" kern="100" dirty="0" err="1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diện</a:t>
            </a:r>
            <a:r>
              <a:rPr lang="en-US" sz="1200" kern="100" dirty="0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Camera</a:t>
            </a:r>
            <a:endParaRPr lang="en-US" sz="1200" dirty="0">
              <a:latin typeface="+mn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8531" y="3839210"/>
            <a:ext cx="4388605" cy="335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Hình</a:t>
            </a:r>
            <a:r>
              <a:rPr lang="en-US" sz="1200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3.</a:t>
            </a:r>
            <a:r>
              <a:rPr lang="en-US" sz="1200" kern="100" dirty="0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4</a:t>
            </a:r>
            <a:r>
              <a:rPr lang="en-US" sz="1200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: G</a:t>
            </a:r>
            <a:r>
              <a:rPr lang="en-US" sz="1200" kern="100" dirty="0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iao </a:t>
            </a:r>
            <a:r>
              <a:rPr lang="en-US" sz="1200" kern="100" dirty="0" err="1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diện</a:t>
            </a:r>
            <a:r>
              <a:rPr lang="en-US" sz="1200" kern="100" dirty="0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điều</a:t>
            </a:r>
            <a:r>
              <a:rPr lang="en-US" sz="1200" kern="100" dirty="0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khiển</a:t>
            </a:r>
            <a:r>
              <a:rPr lang="en-US" sz="1200" kern="100" dirty="0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hệ</a:t>
            </a:r>
            <a:r>
              <a:rPr lang="en-US" sz="1200" kern="100" dirty="0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thống</a:t>
            </a:r>
            <a:endParaRPr lang="en-US" sz="1200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86225" y="1819910"/>
            <a:ext cx="4482465" cy="2019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520" y="3077210"/>
            <a:ext cx="2154555" cy="1726565"/>
          </a:xfrm>
          <a:prstGeom prst="rect">
            <a:avLst/>
          </a:prstGeom>
        </p:spPr>
      </p:pic>
      <p:pic>
        <p:nvPicPr>
          <p:cNvPr id="11" name="Content Placeholder 10"/>
          <p:cNvPicPr>
            <a:picLocks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04215" y="965200"/>
            <a:ext cx="3161030" cy="163385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2689225" y="186055"/>
            <a:ext cx="4592955" cy="436880"/>
          </a:xfrm>
        </p:spPr>
        <p:txBody>
          <a:bodyPr/>
          <a:p>
            <a:r>
              <a:rPr lang="en-US" dirty="0"/>
              <a:t>3.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225" y="186055"/>
            <a:ext cx="4592955" cy="436880"/>
          </a:xfrm>
        </p:spPr>
        <p:txBody>
          <a:bodyPr/>
          <a:lstStyle/>
          <a:p>
            <a:r>
              <a:rPr lang="en-US" dirty="0"/>
              <a:t>3.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72632" y="623048"/>
            <a:ext cx="2725272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just">
              <a:lnSpc>
                <a:spcPct val="150000"/>
              </a:lnSpc>
            </a:pPr>
            <a:r>
              <a:rPr lang="en-US" sz="18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3.4</a:t>
            </a:r>
            <a:r>
              <a:rPr lang="en-US" sz="18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Mô</a:t>
            </a:r>
            <a:r>
              <a:rPr lang="en-US" sz="18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hình</a:t>
            </a:r>
            <a:r>
              <a:rPr lang="en-US" sz="18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hoàn</a:t>
            </a:r>
            <a:r>
              <a:rPr lang="en-US" sz="18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thiện</a:t>
            </a:r>
            <a:endParaRPr lang="en-US" sz="18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383028" y="4594473"/>
            <a:ext cx="27129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Hình</a:t>
            </a:r>
            <a:r>
              <a:rPr lang="en-US" sz="1200" dirty="0"/>
              <a:t> 3.5: </a:t>
            </a:r>
            <a:r>
              <a:rPr lang="en-US" sz="1200" dirty="0" err="1"/>
              <a:t>Mô</a:t>
            </a:r>
            <a:r>
              <a:rPr lang="en-US" sz="1200" dirty="0"/>
              <a:t> </a:t>
            </a:r>
            <a:r>
              <a:rPr lang="en-US" sz="1200" dirty="0" err="1"/>
              <a:t>hình</a:t>
            </a:r>
            <a:r>
              <a:rPr lang="en-US" sz="1200" dirty="0"/>
              <a:t> Robot </a:t>
            </a:r>
            <a:r>
              <a:rPr lang="en-US" sz="1200" dirty="0" err="1"/>
              <a:t>hoàn</a:t>
            </a:r>
            <a:r>
              <a:rPr lang="en-US" sz="1200" dirty="0"/>
              <a:t> </a:t>
            </a:r>
            <a:r>
              <a:rPr lang="en-US" sz="1200" dirty="0" err="1"/>
              <a:t>thiện</a:t>
            </a:r>
            <a:endParaRPr lang="en-US" sz="1200" dirty="0"/>
          </a:p>
        </p:txBody>
      </p:sp>
      <p:pic>
        <p:nvPicPr>
          <p:cNvPr id="7" name="Content Placeholder 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559685" y="1128395"/>
            <a:ext cx="4023995" cy="3416300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2632" y="569708"/>
            <a:ext cx="2725272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just">
              <a:lnSpc>
                <a:spcPct val="150000"/>
              </a:lnSpc>
            </a:pP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.1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Động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học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thuận</a:t>
            </a:r>
            <a:endParaRPr lang="en-US" sz="16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/>
              <p:cNvGraphicFramePr>
                <a:graphicFrameLocks noGrp="1"/>
              </p:cNvGraphicFramePr>
              <p:nvPr>
                <p:custDataLst>
                  <p:tags r:id="rId1"/>
                </p:custDataLst>
              </p:nvPr>
            </p:nvGraphicFramePr>
            <p:xfrm>
              <a:off x="249555" y="1808480"/>
              <a:ext cx="3909060" cy="3025140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449580"/>
                    <a:gridCol w="2780030"/>
                    <a:gridCol w="679450"/>
                  </a:tblGrid>
                  <a:tr h="502920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 dirty="0" err="1">
                              <a:effectLst/>
                            </a:rPr>
                            <a:t>Kí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hiệu</a:t>
                          </a:r>
                          <a:endParaRPr lang="en-US" sz="1100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 dirty="0" err="1">
                              <a:effectLst/>
                            </a:rPr>
                            <a:t>Mô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tả</a:t>
                          </a:r>
                          <a:endParaRPr lang="en-US" sz="1100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Giá trị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</a:tr>
                  <a:tr h="502920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 dirty="0">
                              <a:effectLst/>
                            </a:rPr>
                            <a:t> 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100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1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𝒍</m:t>
                                  </m:r>
                                </m:e>
                                <m:sub>
                                  <m:r>
                                    <a:rPr lang="en-US" sz="11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</m:sSub>
                            </m:oMath>
                          </a14:m>
                          <a:endParaRPr lang="en-US" sz="1100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Khoảng cách từ mặt phẳng đế đến gốc tọa độ khớp 1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150mm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</a:tr>
                  <a:tr h="502920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100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1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𝒍</m:t>
                                  </m:r>
                                </m:e>
                                <m:sub>
                                  <m:r>
                                    <a:rPr lang="en-US" sz="11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100" kern="100" dirty="0">
                              <a:effectLst/>
                            </a:rPr>
                            <a:t> </a:t>
                          </a:r>
                          <a:endParaRPr lang="en-US" sz="1100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 dirty="0" err="1">
                              <a:effectLst/>
                            </a:rPr>
                            <a:t>Khoảng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cách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từ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gốc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tọa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độ</a:t>
                          </a:r>
                          <a:r>
                            <a:rPr lang="en-US" sz="1100" kern="100" dirty="0">
                              <a:effectLst/>
                            </a:rPr>
                            <a:t> 2 </a:t>
                          </a:r>
                          <a:r>
                            <a:rPr lang="en-US" sz="1100" kern="100" dirty="0" err="1">
                              <a:effectLst/>
                            </a:rPr>
                            <a:t>đến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gốc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tọa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độ</a:t>
                          </a:r>
                          <a:r>
                            <a:rPr lang="en-US" sz="1100" kern="100" dirty="0">
                              <a:effectLst/>
                            </a:rPr>
                            <a:t> 3</a:t>
                          </a:r>
                          <a:endParaRPr lang="en-US" sz="1100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200mm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</a:tr>
                  <a:tr h="502920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100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1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𝒍</m:t>
                                  </m:r>
                                </m:e>
                                <m:sub>
                                  <m:r>
                                    <a:rPr lang="en-US" sz="11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𝟑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100" kern="100" dirty="0">
                              <a:effectLst/>
                            </a:rPr>
                            <a:t> </a:t>
                          </a:r>
                          <a:endParaRPr lang="en-US" sz="1100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 dirty="0" err="1">
                              <a:effectLst/>
                            </a:rPr>
                            <a:t>Khoảng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cách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từ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gốc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tọa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độ</a:t>
                          </a:r>
                          <a:r>
                            <a:rPr lang="en-US" sz="1100" kern="100" dirty="0">
                              <a:effectLst/>
                            </a:rPr>
                            <a:t> 3 </a:t>
                          </a:r>
                          <a:r>
                            <a:rPr lang="en-US" sz="1100" kern="100" dirty="0" err="1">
                              <a:effectLst/>
                            </a:rPr>
                            <a:t>đến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vị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trí</a:t>
                          </a:r>
                          <a:r>
                            <a:rPr lang="en-US" sz="1100" kern="100" dirty="0">
                              <a:effectLst/>
                            </a:rPr>
                            <a:t> end effector</a:t>
                          </a:r>
                          <a:endParaRPr lang="en-US" sz="1100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200mm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</a:tr>
                  <a:tr h="251460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100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1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𝒒</m:t>
                                  </m:r>
                                </m:e>
                                <m:sub>
                                  <m:r>
                                    <a:rPr lang="en-US" sz="11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100" kern="100" dirty="0">
                              <a:effectLst/>
                            </a:rPr>
                            <a:t> </a:t>
                          </a:r>
                          <a:endParaRPr lang="en-US" sz="1100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Góc quay khớp 1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 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</a:tr>
                  <a:tr h="251460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100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1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𝒒</m:t>
                                  </m:r>
                                </m:e>
                                <m:sub>
                                  <m:r>
                                    <a:rPr lang="en-US" sz="11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100" kern="100" dirty="0">
                              <a:effectLst/>
                            </a:rPr>
                            <a:t> </a:t>
                          </a:r>
                          <a:endParaRPr lang="en-US" sz="1100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Góc quay khớp 2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 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</a:tr>
                  <a:tr h="251460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100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1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𝒒</m:t>
                                  </m:r>
                                </m:e>
                                <m:sub>
                                  <m:r>
                                    <a:rPr lang="en-US" sz="11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𝟑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100" kern="100" dirty="0">
                              <a:effectLst/>
                            </a:rPr>
                            <a:t> </a:t>
                          </a:r>
                          <a:endParaRPr lang="en-US" sz="1100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Góc quay khớp 3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 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</a:tr>
                  <a:tr h="25908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 panose="020B0604020202020204"/>
                            <a:buNone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1100" b="1" i="1" kern="100" smtClean="0">
                                  <a:effectLst/>
                                  <a:latin typeface="Cambria Math" panose="02040503050406030204" pitchFamily="18" charset="0"/>
                                </a:rPr>
                                <m:t>𝒈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</a:rPr>
                            <a:t> </a:t>
                          </a:r>
                          <a:endParaRPr lang="en-US" sz="1100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Gia tốc trọng trường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14:m>
                            <m:oMath xmlns:m="http://schemas.openxmlformats.org/officeDocument/2006/math">
                              <m:r>
                                <a:rPr lang="en-US" sz="1100" b="0" i="1" kern="100" smtClean="0">
                                  <a:effectLst/>
                                  <a:latin typeface="Cambria Math" panose="02040503050406030204" pitchFamily="18" charset="0"/>
                                </a:rPr>
                                <m:t>9</m:t>
                              </m:r>
                              <m:r>
                                <a:rPr lang="en-US" sz="1100" b="0" i="1" kern="100" smtClean="0">
                                  <a:effectLst/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1100" b="0" i="1" kern="100" smtClean="0">
                                  <a:effectLst/>
                                  <a:latin typeface="Cambria Math" panose="02040503050406030204" pitchFamily="18" charset="0"/>
                                </a:rPr>
                                <m:t>8</m:t>
                              </m:r>
                              <m:sSup>
                                <m:sSupPr>
                                  <m:ctrlPr>
                                    <a:rPr lang="en-US" sz="1100" b="0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100" b="0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p>
                                  <m:r>
                                    <a:rPr lang="en-US" sz="1100" b="0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1100" b="0" i="1" kern="100" smtClean="0">
                                  <a:effectLst/>
                                  <a:latin typeface="Cambria Math" panose="02040503050406030204" pitchFamily="18" charset="0"/>
                                </a:rPr>
                                <m:t>/</m:t>
                              </m:r>
                              <m:r>
                                <a:rPr lang="en-US" sz="1100" b="0" i="1" kern="100" smtClean="0">
                                  <a:effectLst/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</a:rPr>
                            <a:t> </a:t>
                          </a:r>
                          <a:endParaRPr lang="en-US" sz="1100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/>
              <p:cNvGraphicFramePr>
                <a:graphicFrameLocks noGrp="1"/>
              </p:cNvGraphicFramePr>
              <p:nvPr>
                <p:custDataLst>
                  <p:tags r:id="rId2"/>
                </p:custDataLst>
              </p:nvPr>
            </p:nvGraphicFramePr>
            <p:xfrm>
              <a:off x="249555" y="1808480"/>
              <a:ext cx="3909060" cy="3025140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449580"/>
                    <a:gridCol w="2780030"/>
                    <a:gridCol w="679450"/>
                  </a:tblGrid>
                  <a:tr h="502920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 dirty="0" err="1">
                              <a:effectLst/>
                            </a:rPr>
                            <a:t>Kí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hiệu</a:t>
                          </a:r>
                          <a:endParaRPr lang="en-US" sz="1100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 dirty="0" err="1">
                              <a:effectLst/>
                            </a:rPr>
                            <a:t>Mô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tả</a:t>
                          </a:r>
                          <a:endParaRPr lang="en-US" sz="1100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Giá trị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</a:tr>
                  <a:tr h="5029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8133" marR="58133" marT="0" marB="0">
                        <a:blipFill>
                          <a:blip r:embed="rId3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Khoảng cách từ mặt phẳng đế đến gốc tọa độ khớp 1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150mm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</a:tr>
                  <a:tr h="5029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8133" marR="58133" marT="0" marB="0">
                        <a:blipFill>
                          <a:blip r:embed="rId3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 dirty="0" err="1">
                              <a:effectLst/>
                            </a:rPr>
                            <a:t>Khoảng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cách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từ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gốc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tọa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độ</a:t>
                          </a:r>
                          <a:r>
                            <a:rPr lang="en-US" sz="1100" kern="100" dirty="0">
                              <a:effectLst/>
                            </a:rPr>
                            <a:t> 2 </a:t>
                          </a:r>
                          <a:r>
                            <a:rPr lang="en-US" sz="1100" kern="100" dirty="0" err="1">
                              <a:effectLst/>
                            </a:rPr>
                            <a:t>đến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gốc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tọa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độ</a:t>
                          </a:r>
                          <a:r>
                            <a:rPr lang="en-US" sz="1100" kern="100" dirty="0">
                              <a:effectLst/>
                            </a:rPr>
                            <a:t> 3</a:t>
                          </a:r>
                          <a:endParaRPr lang="en-US" sz="1100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200mm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</a:tr>
                  <a:tr h="5029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8133" marR="58133" marT="0" marB="0">
                        <a:blipFill>
                          <a:blip r:embed="rId3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 dirty="0" err="1">
                              <a:effectLst/>
                            </a:rPr>
                            <a:t>Khoảng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cách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từ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gốc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tọa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độ</a:t>
                          </a:r>
                          <a:r>
                            <a:rPr lang="en-US" sz="1100" kern="100" dirty="0">
                              <a:effectLst/>
                            </a:rPr>
                            <a:t> 3 </a:t>
                          </a:r>
                          <a:r>
                            <a:rPr lang="en-US" sz="1100" kern="100" dirty="0" err="1">
                              <a:effectLst/>
                            </a:rPr>
                            <a:t>đến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vị</a:t>
                          </a:r>
                          <a:r>
                            <a:rPr lang="en-US" sz="1100" kern="100" dirty="0">
                              <a:effectLst/>
                            </a:rPr>
                            <a:t> </a:t>
                          </a:r>
                          <a:r>
                            <a:rPr lang="en-US" sz="1100" kern="100" dirty="0" err="1">
                              <a:effectLst/>
                            </a:rPr>
                            <a:t>trí</a:t>
                          </a:r>
                          <a:r>
                            <a:rPr lang="en-US" sz="1100" kern="100" dirty="0">
                              <a:effectLst/>
                            </a:rPr>
                            <a:t> end effector</a:t>
                          </a:r>
                          <a:endParaRPr lang="en-US" sz="1100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200mm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</a:tr>
                  <a:tr h="2514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8133" marR="58133" marT="0" marB="0">
                        <a:blipFill>
                          <a:blip r:embed="rId3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Góc quay khớp 1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 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</a:tr>
                  <a:tr h="2514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8133" marR="58133" marT="0" marB="0">
                        <a:blipFill>
                          <a:blip r:embed="rId3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Góc quay khớp 2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 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</a:tr>
                  <a:tr h="2514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8133" marR="58133" marT="0" marB="0">
                        <a:blipFill>
                          <a:blip r:embed="rId3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Góc quay khớp 3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 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</a:tr>
                  <a:tr h="2590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8133" marR="58133" marT="0" marB="0">
                        <a:blipFill>
                          <a:blip r:embed="rId3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100" kern="100">
                              <a:effectLst/>
                            </a:rPr>
                            <a:t>Gia tốc trọng trường</a:t>
                          </a:r>
                          <a:endParaRPr lang="en-US" sz="11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58133" marR="58133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8133" marR="58133" marT="0" marB="0" anchor="ctr">
                        <a:blipFill>
                          <a:blip r:embed="rId3"/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p:sp>
        <p:nvSpPr>
          <p:cNvPr id="7" name="TextBox 6"/>
          <p:cNvSpPr txBox="1"/>
          <p:nvPr/>
        </p:nvSpPr>
        <p:spPr>
          <a:xfrm>
            <a:off x="4642395" y="4475360"/>
            <a:ext cx="4388605" cy="335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kern="100" dirty="0" err="1">
                <a:latin typeface="+mn-lt"/>
                <a:cs typeface="Times New Roman" panose="02020603050405020304" pitchFamily="18" charset="0"/>
              </a:rPr>
              <a:t>Hình</a:t>
            </a:r>
            <a:r>
              <a:rPr lang="en-US" sz="1200" kern="100" dirty="0">
                <a:latin typeface="+mn-lt"/>
                <a:cs typeface="Times New Roman" panose="02020603050405020304" pitchFamily="18" charset="0"/>
              </a:rPr>
              <a:t> 4.1: </a:t>
            </a:r>
            <a:r>
              <a:rPr lang="en-US" sz="1200" kern="100" dirty="0" err="1">
                <a:latin typeface="+mn-lt"/>
                <a:cs typeface="Times New Roman" panose="02020603050405020304" pitchFamily="18" charset="0"/>
              </a:rPr>
              <a:t>Đặt</a:t>
            </a:r>
            <a:r>
              <a:rPr lang="en-US" sz="12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latin typeface="+mn-lt"/>
                <a:cs typeface="Times New Roman" panose="02020603050405020304" pitchFamily="18" charset="0"/>
              </a:rPr>
              <a:t>trục</a:t>
            </a:r>
            <a:r>
              <a:rPr lang="en-US" sz="12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latin typeface="+mn-lt"/>
                <a:cs typeface="Times New Roman" panose="02020603050405020304" pitchFamily="18" charset="0"/>
              </a:rPr>
              <a:t>cho</a:t>
            </a:r>
            <a:r>
              <a:rPr lang="en-US" sz="1200" kern="100" dirty="0">
                <a:latin typeface="+mn-lt"/>
                <a:cs typeface="Times New Roman" panose="02020603050405020304" pitchFamily="18" charset="0"/>
              </a:rPr>
              <a:t> Robot</a:t>
            </a:r>
            <a:endParaRPr lang="en-US" sz="1200" dirty="0">
              <a:latin typeface="+mn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5165" y="1441921"/>
            <a:ext cx="4388605" cy="335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Bảng</a:t>
            </a:r>
            <a:r>
              <a:rPr lang="en-US" sz="1200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4.1: </a:t>
            </a:r>
            <a:r>
              <a:rPr lang="en-US" sz="1200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Các</a:t>
            </a:r>
            <a:r>
              <a:rPr lang="en-US" sz="1200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tham</a:t>
            </a:r>
            <a:r>
              <a:rPr lang="en-US" sz="1200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số</a:t>
            </a:r>
            <a:r>
              <a:rPr lang="en-US" sz="1200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kích</a:t>
            </a:r>
            <a:r>
              <a:rPr lang="en-US" sz="1200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thước</a:t>
            </a:r>
            <a:r>
              <a:rPr lang="en-US" sz="1200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mô</a:t>
            </a:r>
            <a:r>
              <a:rPr lang="en-US" sz="1200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hình</a:t>
            </a:r>
            <a:endParaRPr lang="en-US" sz="1200" dirty="0">
              <a:latin typeface="+mn-lt"/>
            </a:endParaRPr>
          </a:p>
        </p:txBody>
      </p:sp>
      <p:sp>
        <p:nvSpPr>
          <p:cNvPr id="17" name="Rectangle 6"/>
          <p:cNvSpPr>
            <a:spLocks noChangeArrowheads="1"/>
          </p:cNvSpPr>
          <p:nvPr/>
        </p:nvSpPr>
        <p:spPr bwMode="auto">
          <a:xfrm>
            <a:off x="2901600" y="1039812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pic>
        <p:nvPicPr>
          <p:cNvPr id="9" name="Picture 10" descr="A drawing of a mechanical arm&#10;&#10;Description automatically generated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1870" y="1283335"/>
            <a:ext cx="3563620" cy="319214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 Box 2"/>
          <p:cNvSpPr txBox="1"/>
          <p:nvPr/>
        </p:nvSpPr>
        <p:spPr>
          <a:xfrm>
            <a:off x="4554855" y="907415"/>
            <a:ext cx="431292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Đặt trục cho robot theo phương pháp mordified DH</a:t>
            </a:r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  <p:sp>
        <p:nvSpPr>
          <p:cNvPr id="33" name="Title 1"/>
          <p:cNvSpPr>
            <a:spLocks noGrp="1"/>
          </p:cNvSpPr>
          <p:nvPr>
            <p:ph type="title"/>
          </p:nvPr>
        </p:nvSpPr>
        <p:spPr>
          <a:xfrm>
            <a:off x="2647315" y="125095"/>
            <a:ext cx="3509010" cy="511810"/>
          </a:xfrm>
        </p:spPr>
        <p:txBody>
          <a:bodyPr/>
          <a:lstStyle/>
          <a:p>
            <a:pPr algn="ctr"/>
            <a:r>
              <a:rPr lang="en-US" dirty="0"/>
              <a:t>4.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  <a:endParaRPr lang="en-US" dirty="0"/>
          </a:p>
        </p:txBody>
      </p:sp>
      <p:graphicFrame>
        <p:nvGraphicFramePr>
          <p:cNvPr id="4" name="Diagram 3"/>
          <p:cNvGraphicFramePr/>
          <p:nvPr/>
        </p:nvGraphicFramePr>
        <p:xfrm>
          <a:off x="874794" y="937260"/>
          <a:ext cx="7293846" cy="3848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3" name="Text Box 2"/>
          <p:cNvSpPr txBox="1"/>
          <p:nvPr/>
        </p:nvSpPr>
        <p:spPr>
          <a:xfrm>
            <a:off x="8686800" y="4785360"/>
            <a:ext cx="36512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2632" y="569708"/>
            <a:ext cx="2725272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just">
              <a:lnSpc>
                <a:spcPct val="150000"/>
              </a:lnSpc>
            </a:pP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.1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Động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học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thuận</a:t>
            </a:r>
            <a:endParaRPr lang="en-US" sz="16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46853" y="733896"/>
            <a:ext cx="1989330" cy="335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Bảng</a:t>
            </a:r>
            <a:r>
              <a:rPr lang="en-US" sz="1200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4.2: </a:t>
            </a:r>
            <a:r>
              <a:rPr lang="en-US" sz="1200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Bảng</a:t>
            </a:r>
            <a:r>
              <a:rPr lang="en-US" sz="1200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DH</a:t>
            </a:r>
            <a:endParaRPr lang="en-US" sz="1200" dirty="0">
              <a:latin typeface="+mn-lt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1292345" y="2496478"/>
                <a:ext cx="3499111" cy="2627045"/>
              </a:xfrm>
            </p:spPr>
            <p:txBody>
              <a:bodyPr/>
              <a:lstStyle/>
              <a:p>
                <a:pPr marL="0"/>
                <a:r>
                  <a:rPr lang="en-US" sz="1300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Ma </a:t>
                </a:r>
                <a:r>
                  <a:rPr lang="en-US" sz="1300" kern="100" dirty="0" err="1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trận</a:t>
                </a:r>
                <a:r>
                  <a:rPr lang="en-US" sz="1300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300" kern="100" dirty="0" err="1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chuyển</a:t>
                </a:r>
                <a:r>
                  <a:rPr lang="en-US" sz="1300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300" kern="100" dirty="0" err="1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đổi</a:t>
                </a:r>
                <a:r>
                  <a:rPr lang="en-US" sz="1300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300" kern="100" dirty="0" err="1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từ</a:t>
                </a:r>
                <a:r>
                  <a:rPr lang="en-US" sz="1300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300" kern="100" dirty="0" err="1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hệ</a:t>
                </a:r>
                <a:r>
                  <a:rPr lang="en-US" sz="1300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300" kern="100" dirty="0" err="1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trục</a:t>
                </a:r>
                <a:r>
                  <a:rPr lang="en-US" sz="1300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300" kern="100" dirty="0" err="1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tọa</a:t>
                </a:r>
                <a:r>
                  <a:rPr lang="en-US" sz="1300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300" kern="100" dirty="0" err="1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độ</a:t>
                </a:r>
                <a:r>
                  <a:rPr lang="en-US" sz="1300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 {1} </a:t>
                </a:r>
                <a:r>
                  <a:rPr lang="en-US" sz="1300" kern="100" dirty="0" err="1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và</a:t>
                </a:r>
                <a:r>
                  <a:rPr lang="en-US" sz="1300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300" kern="100" dirty="0" err="1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hệ</a:t>
                </a:r>
                <a:r>
                  <a:rPr lang="en-US" sz="1300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300" kern="100" dirty="0" err="1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trục</a:t>
                </a:r>
                <a:r>
                  <a:rPr lang="en-US" sz="1300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300" kern="100" dirty="0" err="1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tọa</a:t>
                </a:r>
                <a:r>
                  <a:rPr lang="en-US" sz="1300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300" kern="100" dirty="0" err="1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độ</a:t>
                </a:r>
                <a:r>
                  <a:rPr lang="en-US" sz="1300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 {0}:</a:t>
                </a:r>
                <a:endParaRPr lang="en-US" sz="1300" kern="100" dirty="0">
                  <a:effectLst/>
                  <a:latin typeface="+mn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>
                  <a:tabLst>
                    <a:tab pos="1699895" algn="ctr"/>
                    <a:tab pos="2871470" algn="l"/>
                  </a:tabLst>
                </a:pPr>
                <a:r>
                  <a:rPr lang="en-US" sz="1300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	</a:t>
                </a:r>
                <a:r>
                  <a:rPr lang="en-US" sz="13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3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3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13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sz="13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  <m:r>
                      <a:rPr lang="en-US" sz="1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sz="1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en-US" sz="130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13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3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m:rPr>
                                      <m:brk m:alnAt="7"/>
                                    </m:rPr>
                                    <a:rPr lang="en-US" sz="13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13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1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3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13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13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3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1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3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13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13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1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3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1300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13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13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3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3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13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3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3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1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300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13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sz="13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3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3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3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sz="1300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	(4.1)</a:t>
                </a:r>
                <a:endParaRPr lang="en-US" sz="1300" kern="100" dirty="0">
                  <a:effectLst/>
                  <a:latin typeface="+mn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/>
                <a:r>
                  <a:rPr lang="en-US" sz="13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Ma </a:t>
                </a:r>
                <a:r>
                  <a:rPr lang="en-US" sz="13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trận</a:t>
                </a:r>
                <a:r>
                  <a:rPr lang="en-US" sz="13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3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chuyển</a:t>
                </a:r>
                <a:r>
                  <a:rPr lang="en-US" sz="13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3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đổi</a:t>
                </a:r>
                <a:r>
                  <a:rPr lang="en-US" sz="13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3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từ</a:t>
                </a:r>
                <a:r>
                  <a:rPr lang="en-US" sz="13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3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hệ</a:t>
                </a:r>
                <a:r>
                  <a:rPr lang="en-US" sz="13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3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trục</a:t>
                </a:r>
                <a:r>
                  <a:rPr lang="en-US" sz="13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3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tọa</a:t>
                </a:r>
                <a:r>
                  <a:rPr lang="en-US" sz="13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3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độ</a:t>
                </a:r>
                <a:r>
                  <a:rPr lang="en-US" sz="13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{2} </a:t>
                </a:r>
                <a:r>
                  <a:rPr lang="en-US" sz="13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và</a:t>
                </a:r>
                <a:r>
                  <a:rPr lang="en-US" sz="13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3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hệ</a:t>
                </a:r>
                <a:r>
                  <a:rPr lang="en-US" sz="13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3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trục</a:t>
                </a:r>
                <a:r>
                  <a:rPr lang="en-US" sz="13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3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tọa</a:t>
                </a:r>
                <a:r>
                  <a:rPr lang="en-US" sz="13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3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độ</a:t>
                </a:r>
                <a:r>
                  <a:rPr lang="en-US" sz="13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{1}:</a:t>
                </a:r>
                <a:endParaRPr lang="en-US" sz="1300" kern="100" dirty="0">
                  <a:effectLst/>
                  <a:latin typeface="+mj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>
                  <a:tabLst>
                    <a:tab pos="1616075" algn="ctr"/>
                    <a:tab pos="2871470" algn="l"/>
                  </a:tabLst>
                </a:pPr>
                <a:r>
                  <a:rPr lang="en-US" sz="1300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	</a:t>
                </a:r>
                <a:r>
                  <a:rPr lang="en-US" sz="13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13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sz="13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bSup>
                    <m:r>
                      <a:rPr lang="en-US" sz="1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sz="1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en-US" sz="13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13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3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13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13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13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3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300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13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13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3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13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3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3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13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sz="13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1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300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13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13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3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13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13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13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3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13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3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3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3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sz="1300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	(4.2)</a:t>
                </a:r>
                <a:endParaRPr lang="en-US" sz="1300" kern="100" dirty="0">
                  <a:effectLst/>
                  <a:latin typeface="+mn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" name="Content Placeholder 4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92345" y="2496478"/>
                <a:ext cx="3499111" cy="2627045"/>
              </a:xfrm>
              <a:blipFill rotWithShape="1">
                <a:blip r:embed="rId1"/>
                <a:stretch>
                  <a:fillRect l="-3" t="-11" r="11" b="13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le 8"/>
              <p:cNvGraphicFramePr>
                <a:graphicFrameLocks noGrp="1"/>
              </p:cNvGraphicFramePr>
              <p:nvPr/>
            </p:nvGraphicFramePr>
            <p:xfrm>
              <a:off x="1555747" y="1045468"/>
              <a:ext cx="5971542" cy="1501930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1194176"/>
                    <a:gridCol w="1194176"/>
                    <a:gridCol w="1194176"/>
                    <a:gridCol w="1194176"/>
                    <a:gridCol w="1194838"/>
                  </a:tblGrid>
                  <a:tr h="300386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kern="100" dirty="0">
                              <a:effectLst/>
                            </a:rPr>
                            <a:t>Link </a:t>
                          </a:r>
                          <a:r>
                            <a:rPr lang="en-US" sz="1300" kern="100" dirty="0" err="1">
                              <a:effectLst/>
                            </a:rPr>
                            <a:t>i</a:t>
                          </a:r>
                          <a:endParaRPr lang="en-US" sz="1300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kern="100" dirty="0">
                              <a:effectLst/>
                              <a:sym typeface="+mn-ea"/>
                            </a:rPr>
                            <a:t> 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300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300" i="1" kern="100" smtClean="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𝜶</m:t>
                                  </m:r>
                                </m:e>
                                <m:sub>
                                  <m: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  <m: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300" kern="100" dirty="0">
                              <a:effectLst/>
                              <a:sym typeface="+mn-ea"/>
                            </a:rPr>
                            <a:t> </a:t>
                          </a:r>
                          <a:endParaRPr lang="en-US" sz="1300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300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𝒂</m:t>
                                  </m:r>
                                </m:e>
                                <m:sub>
                                  <m: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  <m: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300" kern="100" dirty="0">
                              <a:effectLst/>
                              <a:sym typeface="+mn-ea"/>
                            </a:rPr>
                            <a:t> </a:t>
                          </a:r>
                          <a:endParaRPr lang="en-US" sz="1300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kern="100" dirty="0">
                              <a:effectLst/>
                            </a:rPr>
                            <a:t> 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300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𝒅</m:t>
                                  </m:r>
                                </m:e>
                                <m:sub>
                                  <m: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300" kern="100" dirty="0">
                              <a:effectLst/>
                            </a:rPr>
                            <a:t> </a:t>
                          </a:r>
                          <a:endParaRPr lang="en-US" sz="1300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300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300" i="1" kern="100" smtClean="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  <m:sub>
                                  <m: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300" kern="100" dirty="0">
                              <a:effectLst/>
                            </a:rPr>
                            <a:t>  </a:t>
                          </a:r>
                          <a:endParaRPr lang="en-US" sz="1300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</a:tr>
                  <a:tr h="300386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kern="100">
                              <a:effectLst/>
                            </a:rPr>
                            <a:t>1</a:t>
                          </a:r>
                          <a:endParaRPr lang="en-US" sz="13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b="1" kern="100" dirty="0">
                              <a:effectLst/>
                            </a:rPr>
                            <a:t>0</a:t>
                          </a:r>
                          <a:endParaRPr lang="en-US" sz="1300" b="1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b="1" kern="100">
                              <a:effectLst/>
                            </a:rPr>
                            <a:t>0</a:t>
                          </a:r>
                          <a:endParaRPr lang="en-US" sz="1300" b="1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b="1" kern="100" dirty="0">
                              <a:effectLst/>
                            </a:rPr>
                            <a:t> 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𝒍</m:t>
                                  </m:r>
                                </m:e>
                                <m:sub>
                                  <m: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300" b="1" kern="100" dirty="0">
                              <a:effectLst/>
                            </a:rPr>
                            <a:t> </a:t>
                          </a:r>
                          <a:endParaRPr lang="en-US" sz="1300" b="1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𝟏𝟖𝟎</m:t>
                                  </m:r>
                                  <m: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𝒒</m:t>
                                  </m:r>
                                </m:e>
                                <m:sub>
                                  <m: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300" b="1" kern="100" dirty="0">
                              <a:effectLst/>
                            </a:rPr>
                            <a:t>  </a:t>
                          </a:r>
                          <a:endParaRPr lang="en-US" sz="1300" b="1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</a:tr>
                  <a:tr h="300386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kern="100">
                              <a:effectLst/>
                            </a:rPr>
                            <a:t>2</a:t>
                          </a:r>
                          <a:endParaRPr lang="en-US" sz="13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b="1" kern="100" dirty="0">
                              <a:effectLst/>
                            </a:rPr>
                            <a:t> </a:t>
                          </a:r>
                          <a14:m>
                            <m:oMath xmlns:m="http://schemas.openxmlformats.org/officeDocument/2006/math">
                              <m:r>
                                <a:rPr lang="en-US" sz="1300" b="1" i="1" kern="100" smtClean="0">
                                  <a:effectLst/>
                                  <a:latin typeface="Cambria Math" panose="02040503050406030204" pitchFamily="18" charset="0"/>
                                </a:rPr>
                                <m:t>𝟗𝟎</m:t>
                              </m:r>
                            </m:oMath>
                          </a14:m>
                          <a:endParaRPr lang="en-US" sz="1300" b="1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b="1" kern="100" dirty="0">
                              <a:effectLst/>
                              <a:latin typeface="Times New Roman" panose="020206030504050203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en-US" sz="1300" b="1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b="1" kern="100" dirty="0">
                              <a:effectLst/>
                            </a:rPr>
                            <a:t>0</a:t>
                          </a:r>
                          <a:endParaRPr lang="en-US" sz="1300" b="1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b="1" kern="100" dirty="0">
                              <a:effectLst/>
                            </a:rPr>
                            <a:t>90+ 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𝒒</m:t>
                                  </m:r>
                                </m:e>
                                <m:sub>
                                  <m: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300" b="1" kern="100" dirty="0">
                              <a:effectLst/>
                            </a:rPr>
                            <a:t>  </a:t>
                          </a:r>
                          <a:endParaRPr lang="en-US" sz="1300" b="1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</a:tr>
                  <a:tr h="300386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kern="100">
                              <a:effectLst/>
                            </a:rPr>
                            <a:t>3</a:t>
                          </a:r>
                          <a:endParaRPr lang="en-US" sz="13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14:m>
                            <m:oMath xmlns:m="http://schemas.openxmlformats.org/officeDocument/2006/math">
                              <m:r>
                                <a:rPr lang="en-US" sz="1300" b="1" i="1" kern="100" smtClean="0">
                                  <a:effectLst/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oMath>
                          </a14:m>
                          <a:r>
                            <a:rPr lang="en-US" sz="1300" b="1" kern="100" dirty="0">
                              <a:effectLst/>
                            </a:rPr>
                            <a:t>  </a:t>
                          </a:r>
                          <a:endParaRPr lang="en-US" sz="1300" b="1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3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3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𝒍</m:t>
                                    </m:r>
                                  </m:e>
                                  <m:sub>
                                    <m:r>
                                      <a:rPr lang="en-US" sz="13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300" b="1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b="1" kern="100">
                              <a:effectLst/>
                            </a:rPr>
                            <a:t>0</a:t>
                          </a:r>
                          <a:endParaRPr lang="en-US" sz="1300" b="1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b="1" kern="100" dirty="0">
                              <a:effectLst/>
                            </a:rPr>
                            <a:t>90+ 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𝒒</m:t>
                                  </m:r>
                                </m:e>
                                <m:sub>
                                  <m:r>
                                    <a:rPr lang="en-US" sz="1300" b="1" i="1" kern="10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𝟑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300" b="1" kern="100" dirty="0">
                              <a:effectLst/>
                            </a:rPr>
                            <a:t>  </a:t>
                          </a:r>
                          <a:endParaRPr lang="en-US" sz="1300" b="1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</a:tr>
                  <a:tr h="300386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kern="100">
                              <a:effectLst/>
                            </a:rPr>
                            <a:t>4</a:t>
                          </a:r>
                          <a:endParaRPr lang="en-US" sz="13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14:m>
                            <m:oMath xmlns:m="http://schemas.openxmlformats.org/officeDocument/2006/math">
                              <m:r>
                                <a:rPr lang="en-US" sz="1300" b="1" i="1" kern="100" smtClean="0">
                                  <a:effectLst/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oMath>
                          </a14:m>
                          <a:r>
                            <a:rPr lang="en-US" sz="1300" b="1" kern="100" dirty="0">
                              <a:effectLst/>
                            </a:rPr>
                            <a:t>  </a:t>
                          </a:r>
                          <a:endParaRPr lang="en-US" sz="1300" b="1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3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3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𝒍</m:t>
                                    </m:r>
                                  </m:e>
                                  <m:sub>
                                    <m:r>
                                      <a:rPr lang="en-US" sz="1300" b="1" i="1" kern="10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300" b="1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b="1" kern="100" dirty="0">
                              <a:effectLst/>
                            </a:rPr>
                            <a:t>0</a:t>
                          </a:r>
                          <a:endParaRPr lang="en-US" sz="1300" b="1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b="1" kern="100" dirty="0">
                              <a:effectLst/>
                            </a:rPr>
                            <a:t>0</a:t>
                          </a:r>
                          <a:endParaRPr lang="en-US" sz="1300" b="1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le 8"/>
              <p:cNvGraphicFramePr>
                <a:graphicFrameLocks noGrp="1"/>
              </p:cNvGraphicFramePr>
              <p:nvPr/>
            </p:nvGraphicFramePr>
            <p:xfrm>
              <a:off x="1555747" y="1045468"/>
              <a:ext cx="5971542" cy="1501930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1194176"/>
                    <a:gridCol w="1194176"/>
                    <a:gridCol w="1194176"/>
                    <a:gridCol w="1194176"/>
                    <a:gridCol w="1194838"/>
                  </a:tblGrid>
                  <a:tr h="300355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kern="100" dirty="0">
                              <a:effectLst/>
                            </a:rPr>
                            <a:t>Link </a:t>
                          </a:r>
                          <a:r>
                            <a:rPr lang="en-US" sz="1300" kern="100" dirty="0" err="1">
                              <a:effectLst/>
                            </a:rPr>
                            <a:t>i</a:t>
                          </a:r>
                          <a:endParaRPr lang="en-US" sz="1300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2"/>
                        </a:blipFill>
                      </a:tcPr>
                    </a:tc>
                  </a:tr>
                  <a:tr h="300355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kern="100">
                              <a:effectLst/>
                            </a:rPr>
                            <a:t>1</a:t>
                          </a:r>
                          <a:endParaRPr lang="en-US" sz="13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b="1" kern="100" dirty="0">
                              <a:effectLst/>
                            </a:rPr>
                            <a:t>0</a:t>
                          </a:r>
                          <a:endParaRPr lang="en-US" sz="1300" b="1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b="1" kern="100">
                              <a:effectLst/>
                            </a:rPr>
                            <a:t>0</a:t>
                          </a:r>
                          <a:endParaRPr lang="en-US" sz="1300" b="1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2"/>
                        </a:blipFill>
                      </a:tcPr>
                    </a:tc>
                  </a:tr>
                  <a:tr h="300355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kern="100">
                              <a:effectLst/>
                            </a:rPr>
                            <a:t>2</a:t>
                          </a:r>
                          <a:endParaRPr lang="en-US" sz="13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b="1" kern="100" dirty="0">
                              <a:effectLst/>
                              <a:latin typeface="Times New Roman" panose="020206030504050203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en-US" sz="1300" b="1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b="1" kern="100" dirty="0">
                              <a:effectLst/>
                            </a:rPr>
                            <a:t>0</a:t>
                          </a:r>
                          <a:endParaRPr lang="en-US" sz="1300" b="1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2"/>
                        </a:blipFill>
                      </a:tcPr>
                    </a:tc>
                  </a:tr>
                  <a:tr h="300355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kern="100">
                              <a:effectLst/>
                            </a:rPr>
                            <a:t>3</a:t>
                          </a:r>
                          <a:endParaRPr lang="en-US" sz="13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b="1" kern="100">
                              <a:effectLst/>
                            </a:rPr>
                            <a:t>0</a:t>
                          </a:r>
                          <a:endParaRPr lang="en-US" sz="1300" b="1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2"/>
                        </a:blipFill>
                      </a:tcPr>
                    </a:tc>
                  </a:tr>
                  <a:tr h="300355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kern="100">
                              <a:effectLst/>
                            </a:rPr>
                            <a:t>4</a:t>
                          </a:r>
                          <a:endParaRPr lang="en-US" sz="1300" kern="10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b="1" kern="100" dirty="0">
                              <a:effectLst/>
                            </a:rPr>
                            <a:t>0</a:t>
                          </a:r>
                          <a:endParaRPr lang="en-US" sz="1300" b="1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50000"/>
                            </a:lnSpc>
                          </a:pPr>
                          <a:r>
                            <a:rPr lang="en-US" sz="1300" b="1" kern="100" dirty="0">
                              <a:effectLst/>
                            </a:rPr>
                            <a:t>0</a:t>
                          </a:r>
                          <a:endParaRPr lang="en-US" sz="1300" b="1" kern="100" dirty="0">
                            <a:effectLst/>
                            <a:latin typeface="Times New Roman" panose="020206030504050203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Content Placeholder 4"/>
              <p:cNvSpPr txBox="1"/>
              <p:nvPr/>
            </p:nvSpPr>
            <p:spPr>
              <a:xfrm>
                <a:off x="5059680" y="2476500"/>
                <a:ext cx="3791711" cy="2667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13970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sap"/>
                  <a:buNone/>
                  <a:defRPr sz="1400" b="0" i="0" u="none" strike="noStrike" cap="none">
                    <a:solidFill>
                      <a:schemeClr val="dk1"/>
                    </a:solidFill>
                    <a:latin typeface="Asap"/>
                    <a:ea typeface="Asap"/>
                    <a:cs typeface="Asap"/>
                    <a:sym typeface="Asap"/>
                  </a:defRPr>
                </a:lvl1pPr>
                <a:lvl2pPr marL="914400" marR="0" lvl="1" indent="-3175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sap"/>
                  <a:buChar char="○"/>
                  <a:defRPr sz="1400" b="0" i="0" u="none" strike="noStrike" cap="none">
                    <a:solidFill>
                      <a:schemeClr val="dk1"/>
                    </a:solidFill>
                    <a:latin typeface="Asap"/>
                    <a:ea typeface="Asap"/>
                    <a:cs typeface="Asap"/>
                    <a:sym typeface="Asap"/>
                  </a:defRPr>
                </a:lvl2pPr>
                <a:lvl3pPr marL="1371600" marR="0" lvl="2" indent="-3175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sap"/>
                  <a:buChar char="■"/>
                  <a:defRPr sz="1400" b="0" i="0" u="none" strike="noStrike" cap="none">
                    <a:solidFill>
                      <a:schemeClr val="dk1"/>
                    </a:solidFill>
                    <a:latin typeface="Asap"/>
                    <a:ea typeface="Asap"/>
                    <a:cs typeface="Asap"/>
                    <a:sym typeface="Asap"/>
                  </a:defRPr>
                </a:lvl3pPr>
                <a:lvl4pPr marL="1828800" marR="0" lvl="3" indent="-3175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sap"/>
                  <a:buChar char="●"/>
                  <a:defRPr sz="1400" b="0" i="0" u="none" strike="noStrike" cap="none">
                    <a:solidFill>
                      <a:schemeClr val="dk1"/>
                    </a:solidFill>
                    <a:latin typeface="Asap"/>
                    <a:ea typeface="Asap"/>
                    <a:cs typeface="Asap"/>
                    <a:sym typeface="Asap"/>
                  </a:defRPr>
                </a:lvl4pPr>
                <a:lvl5pPr marL="2286000" marR="0" lvl="4" indent="-3175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sap"/>
                  <a:buChar char="○"/>
                  <a:defRPr sz="1400" b="0" i="0" u="none" strike="noStrike" cap="none">
                    <a:solidFill>
                      <a:schemeClr val="dk1"/>
                    </a:solidFill>
                    <a:latin typeface="Asap"/>
                    <a:ea typeface="Asap"/>
                    <a:cs typeface="Asap"/>
                    <a:sym typeface="Asap"/>
                  </a:defRPr>
                </a:lvl5pPr>
                <a:lvl6pPr marL="2743200" marR="0" lvl="5" indent="-3175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sap"/>
                  <a:buChar char="■"/>
                  <a:defRPr sz="1400" b="0" i="0" u="none" strike="noStrike" cap="none">
                    <a:solidFill>
                      <a:schemeClr val="dk1"/>
                    </a:solidFill>
                    <a:latin typeface="Asap"/>
                    <a:ea typeface="Asap"/>
                    <a:cs typeface="Asap"/>
                    <a:sym typeface="Asap"/>
                  </a:defRPr>
                </a:lvl6pPr>
                <a:lvl7pPr marL="3200400" marR="0" lvl="6" indent="-3175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sap"/>
                  <a:buChar char="●"/>
                  <a:defRPr sz="1400" b="0" i="0" u="none" strike="noStrike" cap="none">
                    <a:solidFill>
                      <a:schemeClr val="dk1"/>
                    </a:solidFill>
                    <a:latin typeface="Asap"/>
                    <a:ea typeface="Asap"/>
                    <a:cs typeface="Asap"/>
                    <a:sym typeface="Asap"/>
                  </a:defRPr>
                </a:lvl7pPr>
                <a:lvl8pPr marL="3657600" marR="0" lvl="7" indent="-3175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sap"/>
                  <a:buChar char="○"/>
                  <a:defRPr sz="1400" b="0" i="0" u="none" strike="noStrike" cap="none">
                    <a:solidFill>
                      <a:schemeClr val="dk1"/>
                    </a:solidFill>
                    <a:latin typeface="Asap"/>
                    <a:ea typeface="Asap"/>
                    <a:cs typeface="Asap"/>
                    <a:sym typeface="Asap"/>
                  </a:defRPr>
                </a:lvl8pPr>
                <a:lvl9pPr marL="4114800" marR="0" lvl="8" indent="-3175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sap"/>
                  <a:buChar char="■"/>
                  <a:defRPr sz="1400" b="0" i="0" u="none" strike="noStrike" cap="none">
                    <a:solidFill>
                      <a:schemeClr val="dk1"/>
                    </a:solidFill>
                    <a:latin typeface="Asap"/>
                    <a:ea typeface="Asap"/>
                    <a:cs typeface="Asap"/>
                    <a:sym typeface="Asap"/>
                  </a:defRPr>
                </a:lvl9pPr>
              </a:lstStyle>
              <a:p>
                <a:pPr marL="0" algn="just"/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Ma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trận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chuyển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đổi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từ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hệ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trục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tọa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độ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{3}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và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hệ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trục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tọa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độ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{2}:</a:t>
                </a:r>
                <a:endParaRPr lang="en-US" sz="1400" kern="100" dirty="0">
                  <a:effectLst/>
                  <a:latin typeface="+mj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>
                  <a:tabLst>
                    <a:tab pos="1974850" algn="ctr"/>
                    <a:tab pos="3230245" algn="l"/>
                  </a:tabLst>
                </a:pPr>
                <a:r>
                  <a:rPr lang="en-US" kern="100" dirty="0"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	</a:t>
                </a:r>
                <a:r>
                  <a:rPr lang="en-US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  <m:sup>
                        <m: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kern="100" dirty="0"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	(4.3)</a:t>
                </a:r>
                <a:endParaRPr lang="en-US" kern="100" dirty="0">
                  <a:latin typeface="+mn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/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Ma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trận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chuyển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đổi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từ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hệ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trục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tọa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độ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{4}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và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hệ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trục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tọa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độ</a:t>
                </a:r>
                <a:r>
                  <a:rPr lang="en-US" sz="14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{3}:</a:t>
                </a:r>
                <a:endParaRPr lang="en-US" sz="1400" kern="100" dirty="0">
                  <a:effectLst/>
                  <a:latin typeface="+mj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>
                  <a:tabLst>
                    <a:tab pos="1974850" algn="ctr"/>
                    <a:tab pos="3230245" algn="l"/>
                  </a:tabLst>
                </a:pPr>
                <a:r>
                  <a:rPr lang="en-US" kern="100" dirty="0"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	</a:t>
                </a:r>
                <a:r>
                  <a:rPr lang="en-US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  <m:sup>
                        <m: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bSup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plcHide m:val="on"/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kern="100" dirty="0"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	(4.4)</a:t>
                </a:r>
                <a:endParaRPr lang="en-US" kern="100" dirty="0">
                  <a:latin typeface="+mn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endParaRPr lang="en-US" dirty="0"/>
              </a:p>
            </p:txBody>
          </p:sp>
        </mc:Choice>
        <mc:Fallback>
          <p:sp>
            <p:nvSpPr>
              <p:cNvPr id="10" name="Content Placeholder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9680" y="2476500"/>
                <a:ext cx="3791711" cy="2667000"/>
              </a:xfrm>
              <a:prstGeom prst="rect">
                <a:avLst/>
              </a:prstGeom>
              <a:blipFill rotWithShape="1">
                <a:blip r:embed="rId3"/>
                <a:stretch>
                  <a:fillRect r="3" b="-207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 Box 2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647315" y="125095"/>
            <a:ext cx="3509010" cy="511810"/>
          </a:xfrm>
        </p:spPr>
        <p:txBody>
          <a:bodyPr/>
          <a:p>
            <a:pPr algn="ctr"/>
            <a:r>
              <a:rPr lang="en-US" dirty="0"/>
              <a:t>4.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3112" y="691628"/>
            <a:ext cx="2725272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just">
              <a:lnSpc>
                <a:spcPct val="150000"/>
              </a:lnSpc>
            </a:pP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.1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Động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học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thuận</a:t>
            </a:r>
            <a:endParaRPr lang="en-US" sz="16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161365" y="1135038"/>
                <a:ext cx="8857129" cy="3609682"/>
              </a:xfrm>
            </p:spPr>
            <p:txBody>
              <a:bodyPr/>
              <a:lstStyle/>
              <a:p>
                <a:pPr algn="just">
                  <a:lnSpc>
                    <a:spcPct val="150000"/>
                  </a:lnSpc>
                </a:pP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Ma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trận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chuyển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đổi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từ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hệ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trục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tọa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độ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{4}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và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hệ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trục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tọa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độ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{0}:</a:t>
                </a:r>
                <a:endParaRPr lang="en-US" sz="2000" kern="100" dirty="0">
                  <a:effectLst/>
                  <a:latin typeface="+mj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>
                  <a:tabLst>
                    <a:tab pos="4213225" algn="ctr"/>
                    <a:tab pos="8067675" algn="l"/>
                  </a:tabLst>
                </a:pPr>
                <a:r>
                  <a:rPr lang="en-US" sz="2000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	</a:t>
                </a:r>
                <a:r>
                  <a:rPr lang="en-US" sz="2000" b="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  <m:sup>
                        <m:r>
                          <a:rPr lang="en-US" sz="20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  <m:sSup>
                      <m:sSupPr>
                        <m:ctrlP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</m:e>
                      <m:sup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sSup>
                      <m:sSupPr>
                        <m:ctrlP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  <m:sup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sSup>
                      <m:sSupPr>
                        <m:ctrlP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  <m:sup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  <m:sup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sSub>
                      <m:sSubPr>
                        <m:ctrlP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plcHide m:val="on"/>
                            <m:ctrlP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23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23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23</m:t>
                                      </m:r>
                                    </m:sub>
                                  </m:s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23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23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23</m:t>
                                      </m:r>
                                    </m:sub>
                                  </m:s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mr>
                          <m:mr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23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23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23</m:t>
                                  </m:r>
                                </m:sub>
                              </m:sSub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sz="2000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	(4.5)</a:t>
                </a:r>
                <a:endParaRPr lang="en-US" sz="2000" kern="100" dirty="0">
                  <a:effectLst/>
                  <a:latin typeface="+mn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Từ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ta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tìm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được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tọa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độ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điểm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cuối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của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Robot {EE} sang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hệ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tọa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độ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gốc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{0} </a:t>
                </a:r>
                <a:r>
                  <a:rPr lang="en-US" sz="2000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là</a:t>
                </a:r>
                <a:r>
                  <a:rPr lang="en-US" sz="2000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:</a:t>
                </a:r>
                <a:endParaRPr lang="en-US" sz="2000" kern="100" dirty="0">
                  <a:effectLst/>
                  <a:latin typeface="+mj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>
                  <a:tabLst>
                    <a:tab pos="4572000" algn="ctr"/>
                    <a:tab pos="8067675" algn="l"/>
                  </a:tabLst>
                </a:pPr>
                <a:r>
                  <a:rPr lang="en-US" sz="2000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	</a:t>
                </a:r>
                <a:r>
                  <a:rPr lang="en-US" sz="2000" b="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𝐸𝐸</m:t>
                        </m:r>
                      </m:sub>
                      <m:sup>
                        <m:r>
                          <a:rPr lang="en-US" sz="20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  <m:r>
                      <a:rPr lang="en-US" sz="2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plcHide m:val="on"/>
                            <m:ctrlP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23</m:t>
                                  </m:r>
                                </m:sub>
                              </m:sSub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23</m:t>
                                  </m:r>
                                </m:sub>
                              </m:sSub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23</m:t>
                                  </m:r>
                                </m:sub>
                              </m:sSub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r>
                  <a:rPr lang="en-US" sz="2000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	(4.6)</a:t>
                </a:r>
                <a:endParaRPr lang="en-US" sz="2000" kern="100" dirty="0">
                  <a:effectLst/>
                  <a:latin typeface="+mn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endParaRPr lang="en-US" sz="2000" dirty="0"/>
              </a:p>
            </p:txBody>
          </p:sp>
        </mc:Choice>
        <mc:Fallback>
          <p:sp>
            <p:nvSpPr>
              <p:cNvPr id="5" name="Content Placeholder 4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1365" y="1135038"/>
                <a:ext cx="8857129" cy="3609682"/>
              </a:xfrm>
              <a:blipFill rotWithShape="1">
                <a:blip r:embed="rId1"/>
                <a:stretch>
                  <a:fillRect l="-1" t="-8" r="3" b="-2516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 Box 2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647315" y="125095"/>
            <a:ext cx="3509010" cy="511810"/>
          </a:xfrm>
        </p:spPr>
        <p:txBody>
          <a:bodyPr/>
          <a:lstStyle/>
          <a:p>
            <a:pPr algn="ctr"/>
            <a:r>
              <a:rPr lang="en-US" dirty="0"/>
              <a:t>4.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3505" y="1112520"/>
            <a:ext cx="8822055" cy="3885565"/>
          </a:xfrm>
          <a:prstGeom prst="rect">
            <a:avLst/>
          </a:prstGeom>
          <a:noFill/>
          <a:ln w="12700">
            <a:solidFill>
              <a:srgbClr val="FFC000"/>
            </a:solidFill>
            <a:prstDash val="dash"/>
          </a:ln>
        </p:spPr>
        <p:txBody>
          <a:bodyPr wrap="square" rtlCol="0">
            <a:noAutofit/>
          </a:bodyPr>
          <a:lstStyle/>
          <a:p>
            <a:pPr algn="just"/>
            <a:endParaRPr lang="en-US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9905" y="3972560"/>
            <a:ext cx="2371090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Hình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4.4: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Kiểm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chứng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động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học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thuận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trường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hợp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1</a:t>
            </a:r>
            <a:endParaRPr lang="en-US" sz="1200" kern="100" dirty="0">
              <a:effectLst/>
              <a:latin typeface="+mj-lt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49772" y="574788"/>
            <a:ext cx="4159868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just">
              <a:lnSpc>
                <a:spcPct val="150000"/>
              </a:lnSpc>
            </a:pP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.1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.2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Kiểm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chứng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động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học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thuận</a:t>
            </a:r>
            <a:endParaRPr lang="en-US" sz="16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9905" y="1323975"/>
            <a:ext cx="2661285" cy="2364105"/>
          </a:xfrm>
          <a:prstGeom prst="rect">
            <a:avLst/>
          </a:prstGeom>
        </p:spPr>
      </p:pic>
      <p:sp>
        <p:nvSpPr>
          <p:cNvPr id="3" name="TextBox 7"/>
          <p:cNvSpPr txBox="1"/>
          <p:nvPr/>
        </p:nvSpPr>
        <p:spPr>
          <a:xfrm>
            <a:off x="4924425" y="3972560"/>
            <a:ext cx="2371090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algn="ctr"/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Hình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4.5: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Kiểm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chứng robot thực tế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trường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hợp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1</a:t>
            </a:r>
            <a:endParaRPr lang="en-US" sz="1200" kern="100" dirty="0">
              <a:effectLst/>
              <a:latin typeface="+mj-lt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5190" y="1608455"/>
            <a:ext cx="3150870" cy="2364105"/>
          </a:xfrm>
          <a:prstGeom prst="rect">
            <a:avLst/>
          </a:prstGeom>
        </p:spPr>
      </p:pic>
      <p:sp>
        <p:nvSpPr>
          <p:cNvPr id="14" name="Text Box 13"/>
          <p:cNvSpPr txBox="1"/>
          <p:nvPr/>
        </p:nvSpPr>
        <p:spPr>
          <a:xfrm>
            <a:off x="299720" y="4494530"/>
            <a:ext cx="80060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  <a:sym typeface="+mn-ea"/>
              </a:rPr>
              <a:t>Nhận</a:t>
            </a:r>
            <a:r>
              <a:rPr lang="en-US" b="1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b="1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  <a:sym typeface="+mn-ea"/>
              </a:rPr>
              <a:t>xét</a:t>
            </a:r>
            <a:r>
              <a:rPr lang="en-US" b="1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  <a:sym typeface="+mn-ea"/>
              </a:rPr>
              <a:t>: 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  <a:sym typeface="+mn-ea"/>
              </a:rPr>
              <a:t>Mô hình robot chạy mô phỏng và thực tế là giống nhau</a:t>
            </a:r>
            <a:endParaRPr lang="en-US" dirty="0">
              <a:latin typeface="+mj-lt"/>
            </a:endParaRPr>
          </a:p>
          <a:p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647315" y="125095"/>
            <a:ext cx="3509010" cy="511810"/>
          </a:xfrm>
        </p:spPr>
        <p:txBody>
          <a:bodyPr/>
          <a:lstStyle/>
          <a:p>
            <a:pPr algn="ctr"/>
            <a:r>
              <a:rPr lang="en-US" dirty="0"/>
              <a:t>4.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/>
              <p:cNvSpPr txBox="1"/>
              <p:nvPr/>
            </p:nvSpPr>
            <p:spPr>
              <a:xfrm>
                <a:off x="356235" y="1101725"/>
                <a:ext cx="8078470" cy="3750310"/>
              </a:xfrm>
              <a:prstGeom prst="rect">
                <a:avLst/>
              </a:prstGeom>
              <a:noFill/>
              <a:ln w="12700">
                <a:solidFill>
                  <a:srgbClr val="FFC000"/>
                </a:solidFill>
                <a:prstDash val="dash"/>
              </a:ln>
            </p:spPr>
            <p:txBody>
              <a:bodyPr wrap="square" rtlCol="0">
                <a:noAutofit/>
              </a:bodyPr>
              <a:p>
                <a:pPr marL="285750" indent="-285750" algn="just">
                  <a:buFont typeface="Wingdings" panose="05000000000000000000" pitchFamily="2" charset="2"/>
                  <a:buChar char="Ø"/>
                </a:pPr>
                <a:r>
                  <a:rPr lang="en-US" b="1" kern="100" dirty="0">
                    <a:latin typeface="+mj-lt"/>
                  </a:rPr>
                  <a:t>TH2: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kern="100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b="0" i="1" kern="10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kern="10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kern="100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kern="100" smtClean="0">
                        <a:latin typeface="Cambria Math" panose="02040503050406030204" pitchFamily="18" charset="0"/>
                      </a:rPr>
                      <m:t>30</m:t>
                    </m:r>
                    <m:r>
                      <a:rPr lang="en-US" b="0" i="1" kern="100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 kern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b="0" i="1" kern="10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kern="10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kern="10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b="0" i="1" kern="100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b="0" i="1" kern="100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 kern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b="0" i="1" kern="100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kern="10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kern="100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kern="10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b="0" i="1" kern="10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en-US" kern="100" dirty="0">
                  <a:latin typeface="+mj-lt"/>
                </a:endParaRPr>
              </a:p>
              <a:p>
                <a:pPr algn="just"/>
                <a:endParaRPr lang="en-US" dirty="0">
                  <a:latin typeface="+mj-lt"/>
                </a:endParaRPr>
              </a:p>
              <a:p>
                <a:pPr algn="just"/>
                <a:endParaRPr lang="en-US" dirty="0">
                  <a:latin typeface="+mj-lt"/>
                </a:endParaRPr>
              </a:p>
              <a:p>
                <a:pPr algn="just"/>
                <a:endParaRPr lang="en-US" dirty="0">
                  <a:latin typeface="+mj-lt"/>
                </a:endParaRPr>
              </a:p>
              <a:p>
                <a:pPr algn="just"/>
                <a:endParaRPr lang="en-US" dirty="0">
                  <a:latin typeface="+mj-lt"/>
                </a:endParaRPr>
              </a:p>
              <a:p>
                <a:pPr algn="just"/>
                <a:endParaRPr lang="en-US" dirty="0">
                  <a:latin typeface="+mj-lt"/>
                </a:endParaRPr>
              </a:p>
              <a:p>
                <a:pPr algn="just"/>
                <a:endParaRPr lang="en-US" dirty="0">
                  <a:latin typeface="+mj-lt"/>
                </a:endParaRPr>
              </a:p>
              <a:p>
                <a:pPr algn="just"/>
                <a:endParaRPr lang="en-US" dirty="0">
                  <a:latin typeface="+mj-lt"/>
                </a:endParaRPr>
              </a:p>
              <a:p>
                <a:pPr algn="just"/>
                <a:endParaRPr lang="en-US" dirty="0">
                  <a:latin typeface="+mj-lt"/>
                </a:endParaRPr>
              </a:p>
              <a:p>
                <a:pPr algn="just"/>
                <a:endParaRPr lang="en-US" dirty="0">
                  <a:latin typeface="+mj-lt"/>
                </a:endParaRPr>
              </a:p>
              <a:p>
                <a:pPr algn="just"/>
                <a:endParaRPr lang="en-US" dirty="0">
                  <a:latin typeface="+mj-lt"/>
                </a:endParaRPr>
              </a:p>
              <a:p>
                <a:pPr algn="just"/>
                <a:endParaRPr lang="en-US" b="1" kern="100" dirty="0">
                  <a:effectLst/>
                  <a:latin typeface="+mj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algn="just"/>
                <a:endParaRPr lang="en-US" b="1" kern="100" dirty="0">
                  <a:effectLst/>
                  <a:latin typeface="+mj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algn="just"/>
                <a:endParaRPr lang="en-US" b="1" kern="100" dirty="0">
                  <a:effectLst/>
                  <a:latin typeface="+mj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algn="just"/>
                <a:endParaRPr lang="en-US" b="1" kern="100" dirty="0">
                  <a:effectLst/>
                  <a:latin typeface="+mj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algn="just"/>
                <a:r>
                  <a:rPr lang="en-US" b="1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Nhận</a:t>
                </a:r>
                <a:r>
                  <a:rPr lang="en-US" b="1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b="1" kern="100" dirty="0" err="1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xét</a:t>
                </a:r>
                <a:r>
                  <a:rPr lang="en-US" b="1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: </a:t>
                </a:r>
                <a:r>
                  <a:rPr lang="en-US" kern="100" dirty="0">
                    <a:effectLst/>
                    <a:latin typeface="+mj-lt"/>
                    <a:ea typeface="Aptos" panose="020B0004020202020204" pitchFamily="34" charset="0"/>
                    <a:cs typeface="Times New Roman" panose="02020603050405020304" pitchFamily="18" charset="0"/>
                  </a:rPr>
                  <a:t>Mô hình robot chạy mô phỏng và thực tế là giống nhau</a:t>
                </a:r>
                <a:endParaRPr lang="en-US" b="1" kern="100" dirty="0" err="1">
                  <a:effectLst/>
                  <a:latin typeface="+mj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algn="just"/>
                <a:endParaRPr lang="en-US" kern="100" dirty="0" err="1">
                  <a:effectLst/>
                  <a:latin typeface="+mj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235" y="1101725"/>
                <a:ext cx="8078470" cy="3750310"/>
              </a:xfrm>
              <a:prstGeom prst="rect">
                <a:avLst/>
              </a:prstGeom>
              <a:blipFill rotWithShape="1">
                <a:blip r:embed="rId1"/>
                <a:stretch>
                  <a:fillRect l="-79" t="-169" r="-79" b="-169"/>
                </a:stretch>
              </a:blipFill>
              <a:ln w="12700">
                <a:solidFill>
                  <a:srgbClr val="FFC000"/>
                </a:solidFill>
                <a:prstDash val="dash"/>
              </a:ln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19"/>
          <p:cNvSpPr txBox="1"/>
          <p:nvPr/>
        </p:nvSpPr>
        <p:spPr>
          <a:xfrm>
            <a:off x="679450" y="3521710"/>
            <a:ext cx="2242185" cy="6210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p>
            <a:pPr algn="ctr"/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Hình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4.6: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Kiểm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chứng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động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học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thuận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trường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hợp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2</a:t>
            </a:r>
            <a:endParaRPr lang="en-US" sz="1200" kern="100" dirty="0">
              <a:effectLst/>
              <a:latin typeface="+mj-lt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50" y="1557020"/>
            <a:ext cx="2540000" cy="2029460"/>
          </a:xfrm>
          <a:prstGeom prst="rect">
            <a:avLst/>
          </a:prstGeom>
        </p:spPr>
      </p:pic>
      <p:sp>
        <p:nvSpPr>
          <p:cNvPr id="9" name="TextBox 19"/>
          <p:cNvSpPr txBox="1"/>
          <p:nvPr/>
        </p:nvSpPr>
        <p:spPr>
          <a:xfrm>
            <a:off x="4549775" y="3521710"/>
            <a:ext cx="2242185" cy="6210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p>
            <a:pPr algn="ctr"/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Hình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4.7: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Kiểm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chứng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động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học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thuận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trường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hợp</a:t>
            </a:r>
            <a:r>
              <a:rPr lang="en-US" sz="1200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2</a:t>
            </a:r>
            <a:endParaRPr lang="en-US" sz="1200" kern="100" dirty="0">
              <a:effectLst/>
              <a:latin typeface="+mj-lt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9910" y="1512570"/>
            <a:ext cx="2678430" cy="2009140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356235" y="612775"/>
            <a:ext cx="45720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2" algn="just">
              <a:lnSpc>
                <a:spcPct val="150000"/>
              </a:lnSpc>
            </a:pP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  <a:sym typeface="+mn-ea"/>
              </a:rPr>
              <a:t>4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  <a:sym typeface="+mn-ea"/>
              </a:rPr>
              <a:t>.1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  <a:sym typeface="+mn-ea"/>
              </a:rPr>
              <a:t>.2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  <a:sym typeface="+mn-ea"/>
              </a:rPr>
              <a:t>Kiểm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  <a:sym typeface="+mn-ea"/>
              </a:rPr>
              <a:t>chứng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  <a:sym typeface="+mn-ea"/>
              </a:rPr>
              <a:t>động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  <a:sym typeface="+mn-ea"/>
              </a:rPr>
              <a:t>học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  <a:sym typeface="+mn-ea"/>
              </a:rPr>
              <a:t>thuận</a:t>
            </a:r>
            <a:endParaRPr lang="en-US" sz="1600" b="1" kern="100" dirty="0" err="1">
              <a:latin typeface="+mn-lt"/>
              <a:ea typeface="DengXian Light" panose="02010600030101010101" pitchFamily="2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647315" y="125095"/>
            <a:ext cx="3509010" cy="511810"/>
          </a:xfrm>
        </p:spPr>
        <p:txBody>
          <a:bodyPr/>
          <a:lstStyle/>
          <a:p>
            <a:pPr algn="ctr"/>
            <a:r>
              <a:rPr lang="en-US" dirty="0"/>
              <a:t>4.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172509" y="1109334"/>
                <a:ext cx="4128612" cy="3336290"/>
              </a:xfrm>
              <a:prstGeom prst="rect">
                <a:avLst/>
              </a:prstGeom>
              <a:noFill/>
              <a:ln w="12700">
                <a:solidFill>
                  <a:srgbClr val="FFC000"/>
                </a:solidFill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err="1"/>
                  <a:t>Dựa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vào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phương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pháp</a:t>
                </a:r>
                <a:r>
                  <a:rPr lang="en-US" sz="1600" dirty="0"/>
                  <a:t> </a:t>
                </a:r>
                <a:r>
                  <a:rPr lang="en-US" sz="1600" dirty="0" err="1"/>
                  <a:t>đại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số</a:t>
                </a:r>
                <a:r>
                  <a:rPr lang="en-US" sz="1600" dirty="0"/>
                  <a:t> </a:t>
                </a:r>
                <a:r>
                  <a:rPr lang="en-US" sz="1600" dirty="0" err="1"/>
                  <a:t>và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từ</a:t>
                </a:r>
                <a:r>
                  <a:rPr lang="en-US" sz="1600" dirty="0"/>
                  <a:t> </a:t>
                </a:r>
                <a:r>
                  <a:rPr lang="en-US" sz="1600" dirty="0" err="1"/>
                  <a:t>kết</a:t>
                </a:r>
                <a:r>
                  <a:rPr lang="en-US" sz="1600" dirty="0"/>
                  <a:t> </a:t>
                </a:r>
                <a:r>
                  <a:rPr lang="en-US" sz="1600" dirty="0" err="1"/>
                  <a:t>quả</a:t>
                </a:r>
                <a:r>
                  <a:rPr lang="en-US" sz="1600" dirty="0"/>
                  <a:t> (4.6), ta </a:t>
                </a:r>
                <a:r>
                  <a:rPr lang="en-US" sz="1600" dirty="0" err="1"/>
                  <a:t>có</a:t>
                </a:r>
                <a:r>
                  <a:rPr lang="en-US" sz="1600" dirty="0"/>
                  <a:t>:</a:t>
                </a:r>
                <a:endParaRPr lang="en-US" sz="1600" dirty="0"/>
              </a:p>
              <a:p>
                <a:pPr>
                  <a:tabLst>
                    <a:tab pos="1972945" algn="ctr"/>
                    <a:tab pos="3406775" algn="l"/>
                  </a:tabLst>
                </a:pPr>
                <a:r>
                  <a:rPr lang="en-US" sz="1600" dirty="0"/>
                  <a:t>	</a:t>
                </a:r>
                <a:r>
                  <a:rPr lang="en-US" sz="16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en-US" sz="16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plcHide m:val="on"/>
                            <m:ctrlP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23</m:t>
                                  </m:r>
                                </m:sub>
                              </m:sSub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23</m:t>
                                  </m:r>
                                </m:sub>
                              </m:sSub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sub>
                              </m:sSub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23</m:t>
                                  </m:r>
                                </m:sub>
                              </m:sSub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r>
                  <a:rPr lang="en-US" sz="1600" dirty="0"/>
                  <a:t>	(4.7)</a:t>
                </a:r>
                <a:endParaRPr lang="en-US" sz="1600" dirty="0"/>
              </a:p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lang="en-US" sz="1600" b="1" dirty="0" err="1"/>
                  <a:t>Tính</a:t>
                </a:r>
                <a:r>
                  <a:rPr lang="en-US" sz="1600" b="1" dirty="0"/>
                  <a:t> </a:t>
                </a:r>
                <a:r>
                  <a:rPr lang="en-US" sz="1600" b="1" dirty="0" err="1"/>
                  <a:t>góc</a:t>
                </a:r>
                <a:r>
                  <a:rPr lang="en-US" sz="1600" b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𝒒</m:t>
                        </m:r>
                      </m:e>
                      <m:sub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US" sz="1600" b="1" dirty="0"/>
                  <a:t>:</a:t>
                </a:r>
                <a:endParaRPr lang="en-US" sz="1600" b="1" dirty="0"/>
              </a:p>
              <a:p>
                <a:r>
                  <a:rPr lang="en-US" sz="1600" dirty="0" err="1"/>
                  <a:t>Từ</a:t>
                </a:r>
                <a:r>
                  <a:rPr lang="en-US" sz="1600" dirty="0"/>
                  <a:t> </a:t>
                </a:r>
                <a:r>
                  <a:rPr lang="en-US" sz="1600" dirty="0" err="1"/>
                  <a:t>hệ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phương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trình</a:t>
                </a:r>
                <a:r>
                  <a:rPr lang="en-US" sz="1600" dirty="0"/>
                  <a:t> (4.7) ta </a:t>
                </a:r>
                <a:r>
                  <a:rPr lang="en-US" sz="1600" dirty="0" err="1"/>
                  <a:t>có</a:t>
                </a:r>
                <a:r>
                  <a:rPr lang="en-US" sz="1600" dirty="0"/>
                  <a:t>:</a:t>
                </a:r>
                <a:endParaRPr lang="en-US" sz="1600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6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</m:den>
                      </m:f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23</m:t>
                                  </m:r>
                                </m:sub>
                              </m:sSub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sSub>
                            <m:sSubPr>
                              <m:ctrlP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23</m:t>
                                  </m:r>
                                </m:sub>
                              </m:sSub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600" i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tan</m:t>
                          </m:r>
                        </m:fName>
                        <m:e>
                          <m:d>
                            <m:dPr>
                              <m:ctrlP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en-US" sz="1600" i="1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endParaRPr lang="en-US" sz="1600" dirty="0"/>
              </a:p>
              <a:p>
                <a:pPr>
                  <a:tabLst>
                    <a:tab pos="1972945" algn="ctr"/>
                    <a:tab pos="3406775" algn="l"/>
                  </a:tabLst>
                </a:pPr>
                <a:r>
                  <a:rPr lang="en-US" sz="1600" dirty="0">
                    <a:solidFill>
                      <a:srgbClr val="000000"/>
                    </a:solidFill>
                  </a:rPr>
                  <a:t>                 </a:t>
                </a:r>
                <a14:m>
                  <m:oMath xmlns:m="http://schemas.openxmlformats.org/officeDocument/2006/math">
                    <m:r>
                      <a:rPr lang="en-US" sz="16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⇒</m:t>
                    </m:r>
                    <m:d>
                      <m:dPr>
                        <m:begChr m:val="["/>
                        <m:endChr m:val=""/>
                        <m:ctrlPr>
                          <a:rPr lang="en-US" sz="16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60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𝑎𝑡𝑎𝑛</m:t>
                              </m:r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𝑃𝑦</m:t>
                              </m:r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𝑃𝑥</m:t>
                              </m:r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mr>
                          <m:mr>
                            <m:e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𝑎𝑡𝑎𝑛</m:t>
                              </m:r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𝑃𝑦</m:t>
                              </m:r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𝑃𝑥</m:t>
                              </m:r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sz="1600" dirty="0"/>
                  <a:t>	(4.8)</a:t>
                </a:r>
                <a:endParaRPr lang="en-US" sz="1600" dirty="0"/>
              </a:p>
              <a:p>
                <a:endParaRPr lang="en-US" altLang="en-US" sz="1600" dirty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2509" y="1109334"/>
                <a:ext cx="4128612" cy="3336290"/>
              </a:xfrm>
              <a:prstGeom prst="rect">
                <a:avLst/>
              </a:prstGeom>
              <a:blipFill rotWithShape="1">
                <a:blip r:embed="rId1"/>
                <a:stretch>
                  <a:fillRect l="-164" t="-209" r="-147" b="-172"/>
                </a:stretch>
              </a:blipFill>
              <a:ln w="12700">
                <a:solidFill>
                  <a:srgbClr val="FFC000"/>
                </a:solidFill>
                <a:prstDash val="dash"/>
              </a:ln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/>
              <p:cNvSpPr txBox="1"/>
              <p:nvPr/>
            </p:nvSpPr>
            <p:spPr>
              <a:xfrm>
                <a:off x="4444365" y="808990"/>
                <a:ext cx="4511675" cy="4200525"/>
              </a:xfrm>
              <a:prstGeom prst="rect">
                <a:avLst/>
              </a:prstGeom>
              <a:noFill/>
              <a:ln w="12700">
                <a:solidFill>
                  <a:srgbClr val="FFC000"/>
                </a:solidFill>
                <a:prstDash val="dash"/>
              </a:ln>
            </p:spPr>
            <p:txBody>
              <a:bodyPr wrap="square" rtlCol="0">
                <a:no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lang="en-US" sz="1600" b="1" dirty="0"/>
                  <a:t>Tính </a:t>
                </a:r>
                <a:r>
                  <a:rPr lang="en-US" sz="1600" b="1" dirty="0" err="1"/>
                  <a:t>góc</a:t>
                </a:r>
                <a:r>
                  <a:rPr lang="en-US" sz="1600" b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𝒒</m:t>
                        </m:r>
                      </m:e>
                      <m:sub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𝟑</m:t>
                        </m:r>
                      </m:sub>
                    </m:sSub>
                  </m:oMath>
                </a14:m>
                <a:r>
                  <a:rPr lang="en-US" sz="1600" b="1" dirty="0"/>
                  <a:t>:</a:t>
                </a:r>
                <a:endParaRPr lang="en-US" sz="1600" b="1" dirty="0"/>
              </a:p>
              <a:p>
                <a:r>
                  <a:rPr lang="en-US" sz="1600" dirty="0" err="1"/>
                  <a:t>Từ</a:t>
                </a:r>
                <a:r>
                  <a:rPr lang="en-US" sz="1600" dirty="0"/>
                  <a:t> (4.7) ta </a:t>
                </a:r>
                <a:r>
                  <a:rPr lang="en-US" sz="1600" dirty="0" err="1"/>
                  <a:t>có</a:t>
                </a:r>
                <a:r>
                  <a:rPr lang="en-US" sz="1600" dirty="0"/>
                  <a:t>: </a:t>
                </a:r>
                <a:endParaRPr lang="en-US" sz="1600" dirty="0"/>
              </a:p>
              <a:p>
                <a14:m>
                  <m:oMath xmlns:m="http://schemas.openxmlformats.org/officeDocument/2006/math"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                                 </m:t>
                    </m:r>
                    <m:d>
                      <m:dPr>
                        <m:begChr m:val="{"/>
                        <m:endChr m:val=""/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plcHide m:val="on"/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23</m:t>
                                  </m:r>
                                </m:sub>
                              </m:sSub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mr>
                          <m:mr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23</m:t>
                                  </m:r>
                                </m:sub>
                              </m:sSub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sz="1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   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            </m:t>
                    </m:r>
                  </m:oMath>
                </a14:m>
                <a:r>
                  <a:rPr lang="en-US" sz="1600" dirty="0">
                    <a:sym typeface="+mn-ea"/>
                  </a:rPr>
                  <a:t>(4.9)</a:t>
                </a:r>
                <a:endParaRPr lang="en-US" sz="1600" dirty="0"/>
              </a:p>
              <a:p>
                <a:endParaRPr lang="en-US" sz="1600" i="1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>
                  <a:tabLst>
                    <a:tab pos="1882775" algn="ctr"/>
                    <a:tab pos="3763645" algn="l"/>
                  </a:tabLst>
                </a:pPr>
                <a:r>
                  <a:rPr lang="en-US" sz="1600" dirty="0"/>
                  <a:t>	</a:t>
                </a:r>
                <a:r>
                  <a:rPr lang="en-US" sz="16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⇔</m:t>
                    </m:r>
                    <m:sSup>
                      <m:sSup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p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  <m:sup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  <m:sup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2</m:t>
                    </m:r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23</m:t>
                            </m:r>
                          </m:sub>
                        </m:sSub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23</m:t>
                            </m:r>
                          </m:sub>
                        </m:sSub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     </m:t>
                    </m:r>
                  </m:oMath>
                </a14:m>
                <a:endParaRPr lang="en-US" i="1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>
                  <a:tabLst>
                    <a:tab pos="1882775" algn="ctr"/>
                    <a:tab pos="3763645" algn="l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⇒</m:t>
                      </m:r>
                      <m:sSup>
                        <m:sSupPr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p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  <m:sup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e>
                        <m:sup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i="1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⇒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p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p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i="1">
                  <a:solidFill>
                    <a:srgbClr val="000000"/>
                  </a:solidFill>
                  <a:latin typeface="Cambria Math" panose="02040503050406030204" pitchFamily="18" charset="0"/>
                  <a:cs typeface="Cambria Math" panose="02040503050406030204" pitchFamily="18" charset="0"/>
                </a:endParaRPr>
              </a:p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⇒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p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p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1600" i="1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⇒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mbria Math" panose="02040503050406030204" pitchFamily="18" charset="0"/>
                        </a:rPr>
                        <m:t>±</m:t>
                      </m:r>
                      <m:rad>
                        <m:radPr>
                          <m:degHide m:val="on"/>
                          <m:ctrl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sz="1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en-US" sz="1600" i="1">
                  <a:solidFill>
                    <a:srgbClr val="000000"/>
                  </a:solidFill>
                  <a:latin typeface="Cambria Math" panose="02040503050406030204" pitchFamily="18" charset="0"/>
                  <a:cs typeface="Cambria Math" panose="02040503050406030204" pitchFamily="18" charset="0"/>
                </a:endParaRPr>
              </a:p>
              <a:p>
                <a:endParaRPr lang="en-US" sz="1600" dirty="0"/>
              </a:p>
              <a:p>
                <a:r>
                  <a:rPr lang="en-US" sz="1600" kern="100" dirty="0" err="1">
                    <a:effectLst/>
                    <a:latin typeface="+mn-lt"/>
                    <a:ea typeface="Aptos" panose="020B0004020202020204" pitchFamily="34" charset="0"/>
                  </a:rPr>
                  <a:t>Từ</a:t>
                </a:r>
                <a:r>
                  <a:rPr lang="en-US" sz="1600" kern="100" dirty="0">
                    <a:effectLst/>
                    <a:latin typeface="+mn-lt"/>
                    <a:ea typeface="Aptos" panose="020B0004020202020204" pitchFamily="34" charset="0"/>
                  </a:rPr>
                  <a:t> </a:t>
                </a:r>
                <a:r>
                  <a:rPr lang="en-US" sz="1600" kern="100" dirty="0" err="1">
                    <a:effectLst/>
                    <a:latin typeface="+mn-lt"/>
                    <a:ea typeface="Aptos" panose="020B0004020202020204" pitchFamily="34" charset="0"/>
                  </a:rPr>
                  <a:t>đây</a:t>
                </a:r>
                <a:r>
                  <a:rPr lang="en-US" sz="1600" kern="100" dirty="0">
                    <a:effectLst/>
                    <a:latin typeface="+mn-lt"/>
                    <a:ea typeface="Aptos" panose="020B0004020202020204" pitchFamily="34" charset="0"/>
                  </a:rPr>
                  <a:t> ta </a:t>
                </a:r>
                <a:r>
                  <a:rPr lang="en-US" sz="1600" kern="100" dirty="0" err="1">
                    <a:effectLst/>
                    <a:latin typeface="+mn-lt"/>
                    <a:ea typeface="Aptos" panose="020B0004020202020204" pitchFamily="34" charset="0"/>
                  </a:rPr>
                  <a:t>tìm</a:t>
                </a:r>
                <a:r>
                  <a:rPr lang="en-US" sz="1600" kern="100" dirty="0">
                    <a:effectLst/>
                    <a:latin typeface="+mn-lt"/>
                    <a:ea typeface="Aptos" panose="020B0004020202020204" pitchFamily="34" charset="0"/>
                  </a:rPr>
                  <a:t> </a:t>
                </a:r>
                <a:r>
                  <a:rPr lang="en-US" sz="1600" kern="100" dirty="0" err="1">
                    <a:effectLst/>
                    <a:latin typeface="+mn-lt"/>
                    <a:ea typeface="Aptos" panose="020B0004020202020204" pitchFamily="34" charset="0"/>
                  </a:rPr>
                  <a:t>được</a:t>
                </a:r>
                <a:r>
                  <a:rPr lang="en-US" sz="1600" kern="100" dirty="0">
                    <a:effectLst/>
                    <a:latin typeface="+mn-lt"/>
                    <a:ea typeface="Aptos" panose="020B0004020202020204" pitchFamily="34" charset="0"/>
                  </a:rPr>
                  <a:t> </a:t>
                </a:r>
                <a:r>
                  <a:rPr lang="en-US" sz="1600" kern="100" dirty="0" err="1">
                    <a:effectLst/>
                    <a:latin typeface="+mn-lt"/>
                    <a:ea typeface="Aptos" panose="020B0004020202020204" pitchFamily="34" charset="0"/>
                  </a:rPr>
                  <a:t>nghiệm</a:t>
                </a:r>
                <a:r>
                  <a:rPr lang="en-US" sz="1600" kern="100" dirty="0">
                    <a:effectLst/>
                    <a:latin typeface="+mn-lt"/>
                    <a:ea typeface="Aptos" panose="020B0004020202020204" pitchFamily="34" charset="0"/>
                  </a:rPr>
                  <a:t>:</a:t>
                </a:r>
                <a:endParaRPr lang="en-US" sz="1600" dirty="0">
                  <a:latin typeface="+mn-lt"/>
                </a:endParaRPr>
              </a:p>
              <a:p>
                <a:pPr>
                  <a:tabLst>
                    <a:tab pos="1972945" algn="ctr"/>
                    <a:tab pos="3763645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smtClean="0">
                            <a:latin typeface="Cambria Math" panose="02040503050406030204" pitchFamily="18" charset="0"/>
                          </a:rPr>
                          <m:t>                               </m:t>
                        </m:r>
                        <m:r>
                          <a:rPr lang="en-US" sz="160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160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1600" dirty="0"/>
                  <a:t> = atan2(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1600" dirty="0"/>
                  <a:t>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1600" dirty="0"/>
                  <a:t>)              (4.10)</a:t>
                </a:r>
                <a:endParaRPr lang="en-US" altLang="en-US" sz="1600" dirty="0"/>
              </a:p>
            </p:txBody>
          </p:sp>
        </mc:Choice>
        <mc:Fallback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4365" y="808990"/>
                <a:ext cx="4511675" cy="4200525"/>
              </a:xfrm>
              <a:prstGeom prst="rect">
                <a:avLst/>
              </a:prstGeom>
              <a:blipFill rotWithShape="1">
                <a:blip r:embed="rId2"/>
                <a:stretch>
                  <a:fillRect l="-141" t="-151" r="-141" b="-151"/>
                </a:stretch>
              </a:blipFill>
              <a:ln w="12700">
                <a:solidFill>
                  <a:srgbClr val="FFC000"/>
                </a:solidFill>
                <a:prstDash val="dash"/>
              </a:ln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TextBox 33"/>
          <p:cNvSpPr txBox="1"/>
          <p:nvPr/>
        </p:nvSpPr>
        <p:spPr>
          <a:xfrm>
            <a:off x="372632" y="569708"/>
            <a:ext cx="2725272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just">
              <a:lnSpc>
                <a:spcPct val="150000"/>
              </a:lnSpc>
            </a:pP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.2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Động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học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nghịch</a:t>
            </a:r>
            <a:endParaRPr lang="en-US" sz="16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719820" y="48291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647315" y="125095"/>
            <a:ext cx="3509010" cy="511810"/>
          </a:xfrm>
        </p:spPr>
        <p:txBody>
          <a:bodyPr/>
          <a:lstStyle/>
          <a:p>
            <a:pPr algn="ctr"/>
            <a:r>
              <a:rPr lang="en-US" dirty="0"/>
              <a:t>4.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558165" y="1133475"/>
                <a:ext cx="6369685" cy="3811905"/>
              </a:xfrm>
              <a:prstGeom prst="rect">
                <a:avLst/>
              </a:prstGeom>
              <a:noFill/>
              <a:ln w="12700">
                <a:solidFill>
                  <a:srgbClr val="FFC000"/>
                </a:solidFill>
                <a:prstDash val="dash"/>
              </a:ln>
            </p:spPr>
            <p:txBody>
              <a:bodyPr wrap="square" rtlCol="0">
                <a:no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lang="en-US" sz="1800" b="1" dirty="0"/>
                  <a:t>Tính </a:t>
                </a:r>
                <a:r>
                  <a:rPr lang="en-US" sz="1800" b="1" dirty="0" err="1"/>
                  <a:t>góc</a:t>
                </a:r>
                <a:r>
                  <a:rPr lang="en-US" sz="1800" b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 smtClean="0">
                            <a:latin typeface="Cambria Math" panose="02040503050406030204" pitchFamily="18" charset="0"/>
                          </a:rPr>
                          <m:t>𝒒</m:t>
                        </m:r>
                      </m:e>
                      <m:sub>
                        <m:r>
                          <a:rPr lang="en-US" sz="1800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endParaRPr lang="en-US" sz="1800" b="1" dirty="0"/>
              </a:p>
              <a:p>
                <a:r>
                  <a:rPr lang="en-US" sz="1800" dirty="0" err="1"/>
                  <a:t>Từ</a:t>
                </a:r>
                <a:r>
                  <a:rPr lang="en-US" sz="1800" dirty="0"/>
                  <a:t> </a:t>
                </a:r>
                <a:r>
                  <a:rPr lang="en-US" sz="1800" dirty="0" err="1"/>
                  <a:t>hệ</a:t>
                </a:r>
                <a:r>
                  <a:rPr lang="en-US" sz="1800" dirty="0"/>
                  <a:t> </a:t>
                </a:r>
                <a:r>
                  <a:rPr lang="en-US" sz="1800" dirty="0" err="1"/>
                  <a:t>phương</a:t>
                </a:r>
                <a:r>
                  <a:rPr lang="en-US" sz="1800" dirty="0"/>
                  <a:t> </a:t>
                </a:r>
                <a:r>
                  <a:rPr lang="en-US" sz="1800" dirty="0" err="1"/>
                  <a:t>trình</a:t>
                </a:r>
                <a:r>
                  <a:rPr lang="en-US" sz="1800" dirty="0"/>
                  <a:t> (4.9) ta </a:t>
                </a:r>
                <a:r>
                  <a:rPr lang="en-US" sz="1800" dirty="0" err="1"/>
                  <a:t>có</a:t>
                </a:r>
                <a:r>
                  <a:rPr lang="en-US" sz="1800" dirty="0"/>
                  <a:t>:</a:t>
                </a:r>
                <a:endParaRPr lang="en-US" sz="1800" dirty="0"/>
              </a:p>
              <a:p>
                <a:endParaRPr lang="en-US" sz="1000" dirty="0"/>
              </a:p>
              <a:p>
                <a:pPr>
                  <a:tabLst>
                    <a:tab pos="1790700" algn="ctr"/>
                    <a:tab pos="3230245" algn="l"/>
                  </a:tabLst>
                </a:pPr>
                <a:r>
                  <a:rPr lang="en-US" sz="1800" dirty="0"/>
                  <a:t>	</a:t>
                </a:r>
                <a:r>
                  <a:rPr lang="en-US" sz="18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18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sSub>
                      <m:sSubPr>
                        <m:ctrlP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1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sSub>
                      <m:sSubPr>
                        <m:ctrlP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1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800" dirty="0"/>
                  <a:t>	</a:t>
                </a:r>
                <a:r>
                  <a:rPr lang="en-US" dirty="0"/>
                  <a:t>(4.11)</a:t>
                </a:r>
                <a:endParaRPr lang="en-US" dirty="0"/>
              </a:p>
              <a:p>
                <a:pPr>
                  <a:tabLst>
                    <a:tab pos="1882775" algn="ctr"/>
                    <a:tab pos="3230245" algn="l"/>
                  </a:tabLst>
                </a:pPr>
                <a14:m>
                  <m:oMath xmlns:m="http://schemas.openxmlformats.org/officeDocument/2006/math">
                    <m:r>
                      <a:rPr lang="en-US" sz="18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          </m:t>
                    </m:r>
                    <m:r>
                      <a:rPr lang="en-US" sz="18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18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sSub>
                      <m:sSubPr>
                        <m:ctrlP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1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sSub>
                      <m:sSubPr>
                        <m:ctrlP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1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800" dirty="0"/>
                  <a:t>	</a:t>
                </a:r>
                <a:r>
                  <a:rPr lang="en-US" dirty="0"/>
                  <a:t>(4.12)</a:t>
                </a:r>
                <a:endParaRPr lang="en-US" dirty="0"/>
              </a:p>
              <a:p>
                <a:pPr>
                  <a:tabLst>
                    <a:tab pos="1882775" algn="ctr"/>
                    <a:tab pos="3230245" algn="l"/>
                  </a:tabLst>
                </a:pPr>
                <a:endParaRPr lang="en-US" dirty="0"/>
              </a:p>
              <a:p>
                <a:r>
                  <a:rPr lang="en-US" sz="1800" dirty="0" err="1"/>
                  <a:t>Từ</a:t>
                </a:r>
                <a:r>
                  <a:rPr lang="en-US" sz="1800" dirty="0"/>
                  <a:t> </a:t>
                </a:r>
                <a:r>
                  <a:rPr lang="en-US" sz="1800" dirty="0" err="1"/>
                  <a:t>công</a:t>
                </a:r>
                <a:r>
                  <a:rPr lang="en-US" sz="1800" dirty="0"/>
                  <a:t> </a:t>
                </a:r>
                <a:r>
                  <a:rPr lang="en-US" sz="1800" dirty="0" err="1"/>
                  <a:t>thức</a:t>
                </a:r>
                <a:r>
                  <a:rPr lang="en-US" sz="1800" dirty="0"/>
                  <a:t> (4.11) </a:t>
                </a:r>
                <a:r>
                  <a:rPr lang="en-US" sz="1800" dirty="0" err="1"/>
                  <a:t>và</a:t>
                </a:r>
                <a:r>
                  <a:rPr lang="en-US" sz="1800" dirty="0"/>
                  <a:t> (4.12), ta </a:t>
                </a:r>
                <a:r>
                  <a:rPr lang="en-US" sz="1800" dirty="0" err="1"/>
                  <a:t>lần</a:t>
                </a:r>
                <a:r>
                  <a:rPr lang="en-US" sz="1800" dirty="0"/>
                  <a:t> </a:t>
                </a:r>
                <a:r>
                  <a:rPr lang="en-US" sz="1800" dirty="0" err="1"/>
                  <a:t>lượt</a:t>
                </a:r>
                <a:r>
                  <a:rPr lang="en-US" sz="1800" dirty="0"/>
                  <a:t> </a:t>
                </a:r>
                <a:r>
                  <a:rPr lang="en-US" sz="1800" dirty="0" err="1"/>
                  <a:t>tính</a:t>
                </a:r>
                <a:r>
                  <a:rPr lang="en-US" sz="1800" dirty="0"/>
                  <a:t> </a:t>
                </a:r>
                <a:r>
                  <a:rPr lang="en-US" sz="1800" dirty="0" err="1"/>
                  <a:t>được</a:t>
                </a:r>
                <a:r>
                  <a:rPr lang="en-US" sz="1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800" dirty="0"/>
                  <a:t> và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800" dirty="0"/>
                  <a:t>:</a:t>
                </a:r>
                <a:endParaRPr lang="en-US" sz="1800" dirty="0"/>
              </a:p>
              <a:p>
                <a:endParaRPr lang="en-US" sz="1000" dirty="0"/>
              </a:p>
              <a:p>
                <a:pPr>
                  <a:tabLst>
                    <a:tab pos="1972945" algn="ctr"/>
                    <a:tab pos="3230245" algn="l"/>
                  </a:tabLst>
                </a:pPr>
                <a:r>
                  <a:rPr lang="en-US" sz="1800" dirty="0"/>
                  <a:t>	</a:t>
                </a:r>
                <a:r>
                  <a:rPr lang="en-US" sz="18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1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Cambria Math" panose="02040503050406030204" pitchFamily="18" charset="0"/>
                          </a:rPr>
                          <m:t>𝐴</m:t>
                        </m:r>
                        <m:sSub>
                          <m:sSubPr>
                            <m:ctrlP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sSub>
                          <m:sSubPr>
                            <m:ctrlP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sSub>
                          <m:sSubPr>
                            <m:ctrlP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sSup>
                          <m:sSupPr>
                            <m:ctrlP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sz="1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</m:sSub>
                          </m:e>
                          <m:sup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sz="1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</m:sSub>
                          </m:e>
                          <m:sup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1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1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1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1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</m:sSub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sz="1800" dirty="0"/>
                  <a:t>	</a:t>
                </a:r>
                <a:r>
                  <a:rPr lang="en-US" dirty="0"/>
                  <a:t>(4.13)</a:t>
                </a:r>
                <a:endParaRPr lang="en-US" dirty="0"/>
              </a:p>
              <a:p>
                <a:pPr>
                  <a:tabLst>
                    <a:tab pos="1972945" algn="ctr"/>
                    <a:tab pos="3230245" algn="l"/>
                  </a:tabLst>
                </a:pPr>
                <a:r>
                  <a:rPr lang="en-US" sz="1800" dirty="0">
                    <a:solidFill>
                      <a:srgbClr val="000000"/>
                    </a:solidFill>
                  </a:rPr>
                  <a:t>      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1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sSub>
                          <m:sSubPr>
                            <m:ctrlP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sSub>
                          <m:sSubPr>
                            <m:ctrlP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sSub>
                          <m:sSubPr>
                            <m:ctrlP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1800" dirty="0"/>
                  <a:t>	</a:t>
                </a:r>
                <a:r>
                  <a:rPr lang="en-US" dirty="0"/>
                  <a:t>(4.14)</a:t>
                </a:r>
                <a:endParaRPr lang="en-US" dirty="0"/>
              </a:p>
              <a:p>
                <a:pPr>
                  <a:tabLst>
                    <a:tab pos="1972945" algn="ctr"/>
                    <a:tab pos="3230245" algn="l"/>
                  </a:tabLst>
                </a:pPr>
                <a:endParaRPr lang="en-US" dirty="0"/>
              </a:p>
              <a:p>
                <a:pPr>
                  <a:tabLst>
                    <a:tab pos="1972945" algn="ctr"/>
                    <a:tab pos="3230245" algn="l"/>
                  </a:tabLst>
                </a:pPr>
                <a:r>
                  <a:rPr lang="en-US" dirty="0"/>
                  <a:t>Từ công thức (4.13) và (4.14)  ta tính được góc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US" dirty="0"/>
              </a:p>
              <a:p>
                <a:pPr>
                  <a:tabLst>
                    <a:tab pos="2331720" algn="ctr"/>
                    <a:tab pos="4122420" algn="l"/>
                  </a:tabLst>
                </a:pP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                          </m:t>
                    </m:r>
                    <m:sSub>
                      <m:sSubPr>
                        <m:ctrlPr>
                          <a:rPr lang="en-US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𝑎𝑡𝑎𝑛</m:t>
                    </m:r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2</m:t>
                    </m:r>
                    <m:d>
                      <m:d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>
                    <a:sym typeface="+mn-ea"/>
                  </a:rPr>
                  <a:t>                (4.17)</a:t>
                </a:r>
                <a:endParaRPr lang="en-US" dirty="0"/>
              </a:p>
              <a:p>
                <a:pPr>
                  <a:tabLst>
                    <a:tab pos="1972945" algn="ctr"/>
                    <a:tab pos="3230245" algn="l"/>
                  </a:tabLst>
                </a:pPr>
                <a:endParaRPr lang="en-US" altLang="en-US" dirty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8165" y="1133475"/>
                <a:ext cx="6369685" cy="3811905"/>
              </a:xfrm>
              <a:prstGeom prst="rect">
                <a:avLst/>
              </a:prstGeom>
              <a:blipFill rotWithShape="1">
                <a:blip r:embed="rId1"/>
                <a:stretch>
                  <a:fillRect l="-100" t="-167" r="-100" b="-167"/>
                </a:stretch>
              </a:blipFill>
              <a:ln w="12700">
                <a:solidFill>
                  <a:srgbClr val="FFC000"/>
                </a:solidFill>
                <a:prstDash val="dash"/>
              </a:ln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TextBox 45"/>
          <p:cNvSpPr txBox="1"/>
          <p:nvPr/>
        </p:nvSpPr>
        <p:spPr>
          <a:xfrm>
            <a:off x="372632" y="569708"/>
            <a:ext cx="2725272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just">
              <a:lnSpc>
                <a:spcPct val="150000"/>
              </a:lnSpc>
            </a:pP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.2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Động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học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nghịch</a:t>
            </a:r>
            <a:endParaRPr lang="en-US" sz="16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  <p:sp>
        <p:nvSpPr>
          <p:cNvPr id="33" name="Title 1"/>
          <p:cNvSpPr>
            <a:spLocks noGrp="1"/>
          </p:cNvSpPr>
          <p:nvPr>
            <p:ph type="title"/>
          </p:nvPr>
        </p:nvSpPr>
        <p:spPr>
          <a:xfrm>
            <a:off x="2647315" y="125095"/>
            <a:ext cx="3509010" cy="511810"/>
          </a:xfrm>
        </p:spPr>
        <p:txBody>
          <a:bodyPr/>
          <a:lstStyle/>
          <a:p>
            <a:pPr algn="ctr"/>
            <a:r>
              <a:rPr lang="en-US" dirty="0"/>
              <a:t>4.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6" name="Table 45"/>
              <p:cNvGraphicFramePr>
                <a:graphicFrameLocks noGrp="1"/>
              </p:cNvGraphicFramePr>
              <p:nvPr/>
            </p:nvGraphicFramePr>
            <p:xfrm>
              <a:off x="502023" y="1433590"/>
              <a:ext cx="8247529" cy="342196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035685"/>
                    <a:gridCol w="2085758"/>
                    <a:gridCol w="1884680"/>
                    <a:gridCol w="3241406"/>
                  </a:tblGrid>
                  <a:tr h="56789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Bộ</a:t>
                          </a:r>
                          <a:r>
                            <a:rPr lang="en-US" dirty="0"/>
                            <a:t> </a:t>
                          </a:r>
                          <a:r>
                            <a:rPr lang="en-US" dirty="0" err="1"/>
                            <a:t>nghiệm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</a:tr>
                  <a:tr h="71344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 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𝑎𝑡𝑎𝑛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𝑃𝑦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𝑃𝑥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𝑎𝑡𝑎𝑛</m:t>
                                </m:r>
                                <m:r>
                                  <a:rPr 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lang="en-US"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𝑎𝑡𝑎𝑛</m:t>
                                </m:r>
                                <m:r>
                                  <a:rPr lang="en-US"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d>
                                  <m:dPr>
                                    <m:ctrlPr>
                                      <a:rPr lang="en-US"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  <m:r>
                                      <a:rPr lang="en-US"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ad>
                                      <m:radPr>
                                        <m:degHide m:val="on"/>
                                        <m:ctrlP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</m:ctrlPr>
                                      </m:radPr>
                                      <m:deg/>
                                      <m:e>
                                        <m: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1</m:t>
                                        </m:r>
                                        <m: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p>
                                          <m:sSupPr>
                                            <m:ctrlPr>
                                              <a:rPr lang="en-US" sz="14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1400" i="1">
                                                    <a:solidFill>
                                                      <a:srgbClr val="000000"/>
                                                    </a:solidFill>
                                                    <a:latin typeface="Cambria Math" panose="02040503050406030204" pitchFamily="18" charset="0"/>
                                                    <a:cs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400" i="1">
                                                    <a:solidFill>
                                                      <a:srgbClr val="000000"/>
                                                    </a:solidFill>
                                                    <a:latin typeface="Cambria Math" panose="02040503050406030204" pitchFamily="18" charset="0"/>
                                                    <a:cs typeface="Cambria Math" panose="02040503050406030204" pitchFamily="18" charset="0"/>
                                                  </a:rPr>
                                                  <m:t>𝑠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400" i="1">
                                                    <a:solidFill>
                                                      <a:srgbClr val="000000"/>
                                                    </a:solidFill>
                                                    <a:latin typeface="Cambria Math" panose="02040503050406030204" pitchFamily="18" charset="0"/>
                                                    <a:cs typeface="Cambria Math" panose="02040503050406030204" pitchFamily="18" charset="0"/>
                                                  </a:rPr>
                                                  <m:t>3</m:t>
                                                </m:r>
                                              </m:sub>
                                            </m:sSub>
                                          </m:e>
                                          <m:sup>
                                            <m:r>
                                              <a:rPr lang="en-US" sz="14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</m:e>
                                    </m:rad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</a:tr>
                  <a:tr h="61610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 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𝑎𝑡𝑎𝑛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𝑃𝑦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𝑃𝑥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𝑎𝑡𝑎𝑛</m:t>
                                </m:r>
                                <m:r>
                                  <a:rPr 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lang="en-US"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𝑎𝑡𝑎𝑛</m:t>
                                </m:r>
                                <m:r>
                                  <a:rPr lang="en-US"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d>
                                  <m:dPr>
                                    <m:ctrlPr>
                                      <a:rPr lang="en-US"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  <m:r>
                                      <a:rPr lang="en-US"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ad>
                                      <m:radPr>
                                        <m:degHide m:val="on"/>
                                        <m:ctrlP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</m:ctrlPr>
                                      </m:radPr>
                                      <m:deg/>
                                      <m:e>
                                        <m: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1</m:t>
                                        </m:r>
                                        <m: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p>
                                          <m:sSupPr>
                                            <m:ctrlPr>
                                              <a:rPr lang="en-US" sz="14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1400" i="1">
                                                    <a:solidFill>
                                                      <a:srgbClr val="000000"/>
                                                    </a:solidFill>
                                                    <a:latin typeface="Cambria Math" panose="02040503050406030204" pitchFamily="18" charset="0"/>
                                                    <a:cs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400" i="1">
                                                    <a:solidFill>
                                                      <a:srgbClr val="000000"/>
                                                    </a:solidFill>
                                                    <a:latin typeface="Cambria Math" panose="02040503050406030204" pitchFamily="18" charset="0"/>
                                                    <a:cs typeface="Cambria Math" panose="02040503050406030204" pitchFamily="18" charset="0"/>
                                                  </a:rPr>
                                                  <m:t>𝑠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400" i="1">
                                                    <a:solidFill>
                                                      <a:srgbClr val="000000"/>
                                                    </a:solidFill>
                                                    <a:latin typeface="Cambria Math" panose="02040503050406030204" pitchFamily="18" charset="0"/>
                                                    <a:cs typeface="Cambria Math" panose="02040503050406030204" pitchFamily="18" charset="0"/>
                                                  </a:rPr>
                                                  <m:t>3</m:t>
                                                </m:r>
                                              </m:sub>
                                            </m:sSub>
                                          </m:e>
                                          <m:sup>
                                            <m:r>
                                              <a:rPr lang="en-US" sz="14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</m:e>
                                    </m:rad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</a:tr>
                  <a:tr h="55069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3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 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𝑎𝑡𝑎𝑛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𝑃𝑦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𝑃𝑥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𝑎𝑡𝑎𝑛</m:t>
                                </m:r>
                                <m:r>
                                  <a:rPr 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lang="en-US"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𝑎𝑡𝑎𝑛</m:t>
                                </m:r>
                                <m:r>
                                  <a:rPr lang="en-US"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d>
                                  <m:dPr>
                                    <m:ctrlPr>
                                      <a:rPr lang="en-US"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  <m:r>
                                      <a:rPr lang="en-US"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ad>
                                      <m:radPr>
                                        <m:degHide m:val="on"/>
                                        <m:ctrlP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</m:ctrlPr>
                                      </m:radPr>
                                      <m:deg/>
                                      <m:e>
                                        <m: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1</m:t>
                                        </m:r>
                                        <m: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p>
                                          <m:sSupPr>
                                            <m:ctrlPr>
                                              <a:rPr lang="en-US" sz="14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1400" i="1">
                                                    <a:solidFill>
                                                      <a:srgbClr val="000000"/>
                                                    </a:solidFill>
                                                    <a:latin typeface="Cambria Math" panose="02040503050406030204" pitchFamily="18" charset="0"/>
                                                    <a:cs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400" i="1">
                                                    <a:solidFill>
                                                      <a:srgbClr val="000000"/>
                                                    </a:solidFill>
                                                    <a:latin typeface="Cambria Math" panose="02040503050406030204" pitchFamily="18" charset="0"/>
                                                    <a:cs typeface="Cambria Math" panose="02040503050406030204" pitchFamily="18" charset="0"/>
                                                  </a:rPr>
                                                  <m:t>𝑠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400" i="1">
                                                    <a:solidFill>
                                                      <a:srgbClr val="000000"/>
                                                    </a:solidFill>
                                                    <a:latin typeface="Cambria Math" panose="02040503050406030204" pitchFamily="18" charset="0"/>
                                                    <a:cs typeface="Cambria Math" panose="02040503050406030204" pitchFamily="18" charset="0"/>
                                                  </a:rPr>
                                                  <m:t>3</m:t>
                                                </m:r>
                                              </m:sub>
                                            </m:sSub>
                                          </m:e>
                                          <m:sup>
                                            <m:r>
                                              <a:rPr lang="en-US" sz="14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</m:e>
                                    </m:rad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</a:tr>
                  <a:tr h="56090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4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 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𝑎𝑡𝑎𝑛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𝑃𝑦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𝑃𝑥</m:t>
                                </m:r>
                                <m:r>
                                  <a:rPr lang="en-US" sz="140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𝑎𝑡𝑎𝑛</m:t>
                                </m:r>
                                <m:r>
                                  <a:rPr 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lang="en-US"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𝑎𝑡𝑎𝑛</m:t>
                                </m:r>
                                <m:r>
                                  <a:rPr lang="en-US" sz="14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d>
                                  <m:dPr>
                                    <m:ctrlPr>
                                      <a:rPr lang="en-US"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  <m:r>
                                      <a:rPr lang="en-US"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14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ad>
                                      <m:radPr>
                                        <m:degHide m:val="on"/>
                                        <m:ctrlP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</m:ctrlPr>
                                      </m:radPr>
                                      <m:deg/>
                                      <m:e>
                                        <m: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1</m:t>
                                        </m:r>
                                        <m:r>
                                          <a:rPr lang="en-US" sz="1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p>
                                          <m:sSupPr>
                                            <m:ctrlPr>
                                              <a:rPr lang="en-US" sz="14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1400" i="1">
                                                    <a:solidFill>
                                                      <a:srgbClr val="000000"/>
                                                    </a:solidFill>
                                                    <a:latin typeface="Cambria Math" panose="02040503050406030204" pitchFamily="18" charset="0"/>
                                                    <a:cs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400" i="1">
                                                    <a:solidFill>
                                                      <a:srgbClr val="000000"/>
                                                    </a:solidFill>
                                                    <a:latin typeface="Cambria Math" panose="02040503050406030204" pitchFamily="18" charset="0"/>
                                                    <a:cs typeface="Cambria Math" panose="02040503050406030204" pitchFamily="18" charset="0"/>
                                                  </a:rPr>
                                                  <m:t>𝑠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400" i="1">
                                                    <a:solidFill>
                                                      <a:srgbClr val="000000"/>
                                                    </a:solidFill>
                                                    <a:latin typeface="Cambria Math" panose="02040503050406030204" pitchFamily="18" charset="0"/>
                                                    <a:cs typeface="Cambria Math" panose="02040503050406030204" pitchFamily="18" charset="0"/>
                                                  </a:rPr>
                                                  <m:t>3</m:t>
                                                </m:r>
                                              </m:sub>
                                            </m:sSub>
                                          </m:e>
                                          <m:sup>
                                            <m:r>
                                              <a:rPr lang="en-US" sz="140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</m:e>
                                    </m:rad>
                                  </m:e>
                                </m:d>
                              </m:oMath>
                            </m:oMathPara>
                          </a14:m>
                          <a:endParaRPr lang="en-US" sz="1400" dirty="0"/>
                        </a:p>
                        <a:p>
                          <a:pPr algn="ctr"/>
                          <a:endParaRPr lang="en-US" dirty="0"/>
                        </a:p>
                      </a:txBody>
                      <a:tcPr anchor="ctr"/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46" name="Table 45"/>
              <p:cNvGraphicFramePr>
                <a:graphicFrameLocks noGrp="1"/>
              </p:cNvGraphicFramePr>
              <p:nvPr/>
            </p:nvGraphicFramePr>
            <p:xfrm>
              <a:off x="502023" y="1433590"/>
              <a:ext cx="8247529" cy="342196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035685"/>
                    <a:gridCol w="2085758"/>
                    <a:gridCol w="1884680"/>
                    <a:gridCol w="3241406"/>
                  </a:tblGrid>
                  <a:tr h="56769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Bộ</a:t>
                          </a:r>
                          <a:r>
                            <a:rPr lang="en-US" dirty="0"/>
                            <a:t> </a:t>
                          </a:r>
                          <a:r>
                            <a:rPr lang="en-US" dirty="0" err="1"/>
                            <a:t>nghiệm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1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1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1"/>
                        </a:blipFill>
                      </a:tcPr>
                    </a:tc>
                  </a:tr>
                  <a:tr h="7137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1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1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1"/>
                        </a:blipFill>
                      </a:tcPr>
                    </a:tc>
                  </a:tr>
                  <a:tr h="6159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1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1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1"/>
                        </a:blipFill>
                      </a:tcPr>
                    </a:tc>
                  </a:tr>
                  <a:tr h="55054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3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1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1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1"/>
                        </a:blipFill>
                      </a:tcPr>
                    </a:tc>
                  </a:tr>
                  <a:tr h="61277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4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1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1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1"/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p:sp>
        <p:nvSpPr>
          <p:cNvPr id="60" name="TextBox 59"/>
          <p:cNvSpPr txBox="1"/>
          <p:nvPr/>
        </p:nvSpPr>
        <p:spPr>
          <a:xfrm>
            <a:off x="2879565" y="1010850"/>
            <a:ext cx="3474517" cy="3765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Bảng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4.3: 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Bộ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nghiệm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động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nghịch</a:t>
            </a:r>
            <a:endParaRPr lang="en-US" kern="100" dirty="0">
              <a:effectLst/>
              <a:latin typeface="+mj-lt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71243" y="596602"/>
            <a:ext cx="2725272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just">
              <a:lnSpc>
                <a:spcPct val="150000"/>
              </a:lnSpc>
            </a:pP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.2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Động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học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nghịch</a:t>
            </a:r>
            <a:endParaRPr lang="en-US" sz="16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  <p:sp>
        <p:nvSpPr>
          <p:cNvPr id="33" name="Title 1"/>
          <p:cNvSpPr>
            <a:spLocks noGrp="1"/>
          </p:cNvSpPr>
          <p:nvPr>
            <p:ph type="title"/>
          </p:nvPr>
        </p:nvSpPr>
        <p:spPr>
          <a:xfrm>
            <a:off x="2647315" y="125095"/>
            <a:ext cx="3509010" cy="511810"/>
          </a:xfrm>
        </p:spPr>
        <p:txBody>
          <a:bodyPr/>
          <a:lstStyle/>
          <a:p>
            <a:pPr algn="ctr"/>
            <a:r>
              <a:rPr lang="en-US" dirty="0"/>
              <a:t>4.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-58420" y="3957955"/>
            <a:ext cx="2272665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Hình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4.6: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Kiểm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chứng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động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học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nghịch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br>
              <a:rPr lang="en-US" sz="900" kern="100" dirty="0">
                <a:latin typeface="+mn-lt"/>
                <a:cs typeface="Times New Roman" panose="02020603050405020304" pitchFamily="18" charset="0"/>
              </a:rPr>
            </a:b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với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bộ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nghiệm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thứ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nhất</a:t>
            </a:r>
            <a:endParaRPr lang="en-US" sz="900" dirty="0">
              <a:latin typeface="+mn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214880" y="3991610"/>
            <a:ext cx="221488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Hình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4.7: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Kiểm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chứng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động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học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nghịch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br>
              <a:rPr lang="en-US" sz="900" kern="100" dirty="0">
                <a:latin typeface="+mn-lt"/>
                <a:cs typeface="Times New Roman" panose="02020603050405020304" pitchFamily="18" charset="0"/>
              </a:rPr>
            </a:b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với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bộ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nghiệm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thứ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hai</a:t>
            </a:r>
            <a:endParaRPr lang="en-US" sz="900" dirty="0">
              <a:latin typeface="+mn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517390" y="3991610"/>
            <a:ext cx="227965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Hình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4.11: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Kiểm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chứng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động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học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nghịch</a:t>
            </a:r>
            <a:br>
              <a:rPr lang="en-US" sz="900" kern="100" dirty="0" err="1">
                <a:latin typeface="+mn-lt"/>
                <a:cs typeface="Times New Roman" panose="02020603050405020304" pitchFamily="18" charset="0"/>
              </a:rPr>
            </a:b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   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với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bộ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nghiệm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thứ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ba</a:t>
            </a:r>
            <a:endParaRPr lang="en-US" sz="900" dirty="0">
              <a:latin typeface="+mn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797040" y="3991610"/>
            <a:ext cx="23495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Hình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4.12: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Kiểm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chứng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động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học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nghịch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br>
              <a:rPr lang="en-US" sz="900" kern="100" dirty="0">
                <a:latin typeface="+mn-lt"/>
                <a:cs typeface="Times New Roman" panose="02020603050405020304" pitchFamily="18" charset="0"/>
              </a:rPr>
            </a:b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với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bộ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nghiệm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thứ</a:t>
            </a:r>
            <a:r>
              <a:rPr lang="en-US" sz="9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900" kern="100" dirty="0" err="1">
                <a:latin typeface="+mn-lt"/>
                <a:cs typeface="Times New Roman" panose="02020603050405020304" pitchFamily="18" charset="0"/>
              </a:rPr>
              <a:t>tư</a:t>
            </a:r>
            <a:endParaRPr lang="en-US" sz="900" dirty="0">
              <a:latin typeface="+mn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9771" y="551928"/>
            <a:ext cx="3630557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just">
              <a:lnSpc>
                <a:spcPct val="150000"/>
              </a:lnSpc>
            </a:pP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.2.1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Kiểm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chứng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động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học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nghịch</a:t>
            </a:r>
            <a:endParaRPr lang="en-US" sz="16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3030" y="1781175"/>
            <a:ext cx="2039620" cy="210502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349885" y="1221105"/>
            <a:ext cx="3048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Giải sử ta nhập 3 góc q1=q2=q3=0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5215" y="1781175"/>
            <a:ext cx="2011680" cy="216725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3130" y="1781810"/>
            <a:ext cx="1844675" cy="22098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1845" y="1781810"/>
            <a:ext cx="1644650" cy="2247265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  <p:sp>
        <p:nvSpPr>
          <p:cNvPr id="33" name="Title 1"/>
          <p:cNvSpPr>
            <a:spLocks noGrp="1"/>
          </p:cNvSpPr>
          <p:nvPr>
            <p:ph type="title"/>
          </p:nvPr>
        </p:nvSpPr>
        <p:spPr>
          <a:xfrm>
            <a:off x="2647315" y="125095"/>
            <a:ext cx="3509010" cy="511810"/>
          </a:xfrm>
        </p:spPr>
        <p:txBody>
          <a:bodyPr/>
          <a:lstStyle/>
          <a:p>
            <a:pPr algn="ctr"/>
            <a:r>
              <a:rPr lang="en-US" dirty="0"/>
              <a:t>4.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957901" y="88405"/>
            <a:ext cx="2514601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just">
              <a:lnSpc>
                <a:spcPct val="150000"/>
              </a:lnSpc>
            </a:pPr>
            <a:r>
              <a:rPr lang="en-US" sz="18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4.3 </a:t>
            </a:r>
            <a:r>
              <a:rPr lang="en-US" sz="1800" b="1" kern="100" dirty="0" err="1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Lập</a:t>
            </a:r>
            <a:r>
              <a:rPr lang="en-US" sz="18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b="1" kern="100" dirty="0" err="1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trình</a:t>
            </a:r>
            <a:endParaRPr lang="en-US" sz="18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" name="Rectangle 2"/>
          <p:cNvSpPr>
            <a:spLocks noChangeArrowheads="1"/>
          </p:cNvSpPr>
          <p:nvPr/>
        </p:nvSpPr>
        <p:spPr bwMode="auto">
          <a:xfrm flipV="1">
            <a:off x="2626995" y="-906707"/>
            <a:ext cx="3246629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3964375" y="8840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958215" y="544830"/>
            <a:ext cx="421894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just">
              <a:lnSpc>
                <a:spcPct val="150000"/>
              </a:lnSpc>
            </a:pPr>
            <a:r>
              <a:rPr lang="en-US" sz="18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4.3.1 </a:t>
            </a:r>
            <a:r>
              <a:rPr lang="en-US" sz="1800" b="1" kern="100" dirty="0" err="1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Lưu đồ giải thuật xử lý ảnh </a:t>
            </a:r>
            <a:endParaRPr lang="en-US" sz="18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22320" y="1123950"/>
            <a:ext cx="1536065" cy="401955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68680" y="20955"/>
            <a:ext cx="45212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just">
              <a:lnSpc>
                <a:spcPct val="150000"/>
              </a:lnSpc>
            </a:pPr>
            <a:r>
              <a:rPr lang="en-US" sz="18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4.3.2 </a:t>
            </a:r>
            <a:r>
              <a:rPr lang="en-US" sz="1800" b="1" kern="100" dirty="0" err="1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Lưu đồ giải thuật điều khiển robot</a:t>
            </a:r>
            <a:endParaRPr lang="en-US" sz="18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" name="Rectangle 2"/>
          <p:cNvSpPr>
            <a:spLocks noChangeArrowheads="1"/>
          </p:cNvSpPr>
          <p:nvPr/>
        </p:nvSpPr>
        <p:spPr bwMode="auto">
          <a:xfrm flipV="1">
            <a:off x="2626995" y="-906707"/>
            <a:ext cx="3246629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25775" y="548640"/>
            <a:ext cx="2940050" cy="449326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  <p:graphicFrame>
        <p:nvGraphicFramePr>
          <p:cNvPr id="3" name="Diagram 2"/>
          <p:cNvGraphicFramePr/>
          <p:nvPr/>
        </p:nvGraphicFramePr>
        <p:xfrm>
          <a:off x="181744" y="670112"/>
          <a:ext cx="8813442" cy="45070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355449" y="68580"/>
            <a:ext cx="4433103" cy="518160"/>
          </a:xfrm>
        </p:spPr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Đề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75420" y="1259343"/>
            <a:ext cx="8602179" cy="3692525"/>
          </a:xfrm>
          <a:prstGeom prst="rect">
            <a:avLst/>
          </a:prstGeom>
          <a:noFill/>
          <a:ln w="12700">
            <a:solidFill>
              <a:srgbClr val="FFC000"/>
            </a:solidFill>
            <a:prstDash val="dash"/>
          </a:ln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600" b="1" kern="100" dirty="0">
                <a:latin typeface="+mj-lt"/>
              </a:rPr>
              <a:t>TH1:</a:t>
            </a:r>
            <a:r>
              <a:rPr lang="en-US" dirty="0"/>
              <a:t>Điều </a:t>
            </a:r>
            <a:r>
              <a:rPr lang="en-US" dirty="0" err="1"/>
              <a:t>khiển</a:t>
            </a:r>
            <a:r>
              <a:rPr lang="en-US" dirty="0"/>
              <a:t> Robot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vị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 X=360, Y=60 , z=20</a:t>
            </a:r>
            <a:endParaRPr lang="en-US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1600" dirty="0">
              <a:latin typeface="+mj-lt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1600" dirty="0">
              <a:latin typeface="+mj-lt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1600" dirty="0">
              <a:latin typeface="+mj-lt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1600" dirty="0">
              <a:latin typeface="+mj-lt"/>
            </a:endParaRPr>
          </a:p>
          <a:p>
            <a:pPr algn="just"/>
            <a:endParaRPr lang="en-US" sz="1600" dirty="0">
              <a:latin typeface="+mj-lt"/>
            </a:endParaRPr>
          </a:p>
          <a:p>
            <a:pPr algn="just"/>
            <a:endParaRPr lang="en-US" sz="1600" dirty="0">
              <a:latin typeface="+mj-lt"/>
            </a:endParaRPr>
          </a:p>
          <a:p>
            <a:pPr algn="just"/>
            <a:endParaRPr lang="en-US" sz="1600" dirty="0">
              <a:latin typeface="+mj-lt"/>
            </a:endParaRPr>
          </a:p>
          <a:p>
            <a:pPr algn="just"/>
            <a:endParaRPr lang="en-US" sz="1600" dirty="0">
              <a:latin typeface="+mj-lt"/>
            </a:endParaRPr>
          </a:p>
          <a:p>
            <a:pPr algn="just"/>
            <a:endParaRPr lang="en-US" sz="1600" dirty="0">
              <a:latin typeface="+mj-lt"/>
            </a:endParaRPr>
          </a:p>
          <a:p>
            <a:pPr algn="just"/>
            <a:endParaRPr lang="en-US" sz="1600" dirty="0">
              <a:latin typeface="+mj-lt"/>
            </a:endParaRPr>
          </a:p>
          <a:p>
            <a:pPr algn="just"/>
            <a:endParaRPr lang="en-US" sz="1600" dirty="0">
              <a:latin typeface="+mj-lt"/>
            </a:endParaRPr>
          </a:p>
          <a:p>
            <a:pPr algn="just"/>
            <a:endParaRPr lang="en-US" dirty="0" err="1">
              <a:latin typeface="+mn-lt"/>
            </a:endParaRPr>
          </a:p>
          <a:p>
            <a:pPr algn="just"/>
            <a:r>
              <a:rPr lang="en-US" dirty="0" err="1">
                <a:latin typeface="+mn-lt"/>
              </a:rPr>
              <a:t>         Hình</a:t>
            </a:r>
            <a:r>
              <a:rPr lang="en-US" dirty="0">
                <a:latin typeface="+mn-lt"/>
              </a:rPr>
              <a:t> 5.1: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Vị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trí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khai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báo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trường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hợp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1	                  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Hìn</a:t>
            </a:r>
            <a:r>
              <a:rPr lang="en-US" kern="100" dirty="0" err="1">
                <a:latin typeface="+mn-lt"/>
                <a:ea typeface="Aptos" panose="020B0004020202020204" pitchFamily="34" charset="0"/>
              </a:rPr>
              <a:t>h</a:t>
            </a:r>
            <a:r>
              <a:rPr lang="en-US" kern="100" dirty="0">
                <a:latin typeface="+mn-lt"/>
                <a:ea typeface="Aptos" panose="020B0004020202020204" pitchFamily="34" charset="0"/>
              </a:rPr>
              <a:t> 5.2: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Vị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trí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Robot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thực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hiện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trường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hợp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1</a:t>
            </a:r>
            <a:endParaRPr lang="en-US" kern="100" dirty="0">
              <a:effectLst/>
              <a:latin typeface="+mn-lt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indent="857250"/>
            <a:endParaRPr lang="en-US" dirty="0">
              <a:latin typeface="+mj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85630" y="632610"/>
            <a:ext cx="3427208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just">
              <a:lnSpc>
                <a:spcPct val="150000"/>
              </a:lnSpc>
            </a:pP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5.1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Kiểm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chứng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Robot</a:t>
            </a:r>
            <a:endParaRPr lang="en-US" sz="16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2441575" y="142875"/>
            <a:ext cx="4510405" cy="436880"/>
          </a:xfrm>
        </p:spPr>
        <p:txBody>
          <a:bodyPr/>
          <a:lstStyle/>
          <a:p>
            <a:r>
              <a:rPr lang="en-US" dirty="0"/>
              <a:t>5.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Nghiệm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1995" y="1694180"/>
            <a:ext cx="3090545" cy="25590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7920" y="1753235"/>
            <a:ext cx="3333115" cy="2499995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75420" y="1259343"/>
            <a:ext cx="8602179" cy="3692525"/>
          </a:xfrm>
          <a:prstGeom prst="rect">
            <a:avLst/>
          </a:prstGeom>
          <a:noFill/>
          <a:ln w="12700">
            <a:solidFill>
              <a:srgbClr val="FFC000"/>
            </a:solidFill>
            <a:prstDash val="dash"/>
          </a:ln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600" b="1" kern="100" dirty="0">
                <a:latin typeface="+mj-lt"/>
              </a:rPr>
              <a:t>TH2:</a:t>
            </a:r>
            <a:r>
              <a:rPr lang="en-US" dirty="0"/>
              <a:t>Điều </a:t>
            </a:r>
            <a:r>
              <a:rPr lang="en-US" dirty="0" err="1"/>
              <a:t>khiển</a:t>
            </a:r>
            <a:r>
              <a:rPr lang="en-US" dirty="0"/>
              <a:t> Robot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vị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 X=300, Y=-100 , z=50</a:t>
            </a:r>
            <a:endParaRPr lang="en-US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1600" dirty="0">
              <a:latin typeface="+mj-lt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1600" dirty="0">
              <a:latin typeface="+mj-lt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1600" dirty="0">
              <a:latin typeface="+mj-lt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1600" dirty="0">
              <a:latin typeface="+mj-lt"/>
            </a:endParaRPr>
          </a:p>
          <a:p>
            <a:pPr algn="just"/>
            <a:endParaRPr lang="en-US" sz="1600" dirty="0">
              <a:latin typeface="+mj-lt"/>
            </a:endParaRPr>
          </a:p>
          <a:p>
            <a:pPr algn="just"/>
            <a:endParaRPr lang="en-US" sz="1600" dirty="0">
              <a:latin typeface="+mj-lt"/>
            </a:endParaRPr>
          </a:p>
          <a:p>
            <a:pPr algn="just"/>
            <a:endParaRPr lang="en-US" sz="1600" dirty="0">
              <a:latin typeface="+mj-lt"/>
            </a:endParaRPr>
          </a:p>
          <a:p>
            <a:pPr algn="just"/>
            <a:endParaRPr lang="en-US" sz="1600" dirty="0">
              <a:latin typeface="+mj-lt"/>
            </a:endParaRPr>
          </a:p>
          <a:p>
            <a:pPr algn="just"/>
            <a:endParaRPr lang="en-US" sz="1600" dirty="0">
              <a:latin typeface="+mj-lt"/>
            </a:endParaRPr>
          </a:p>
          <a:p>
            <a:pPr algn="just"/>
            <a:endParaRPr lang="en-US" sz="1600" dirty="0">
              <a:latin typeface="+mj-lt"/>
            </a:endParaRPr>
          </a:p>
          <a:p>
            <a:pPr algn="just"/>
            <a:endParaRPr lang="en-US" sz="1600" dirty="0">
              <a:latin typeface="+mj-lt"/>
            </a:endParaRPr>
          </a:p>
          <a:p>
            <a:pPr algn="just"/>
            <a:endParaRPr lang="en-US" dirty="0" err="1">
              <a:latin typeface="+mn-lt"/>
            </a:endParaRPr>
          </a:p>
          <a:p>
            <a:pPr algn="just"/>
            <a:r>
              <a:rPr lang="en-US" dirty="0" err="1">
                <a:latin typeface="+mn-lt"/>
              </a:rPr>
              <a:t>         Hình</a:t>
            </a:r>
            <a:r>
              <a:rPr lang="en-US" dirty="0">
                <a:latin typeface="+mn-lt"/>
              </a:rPr>
              <a:t> 5.3: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Vị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trí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khai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báo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trường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hợp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2               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Hìn</a:t>
            </a:r>
            <a:r>
              <a:rPr lang="en-US" kern="100" dirty="0" err="1">
                <a:latin typeface="+mn-lt"/>
                <a:ea typeface="Aptos" panose="020B0004020202020204" pitchFamily="34" charset="0"/>
              </a:rPr>
              <a:t>h</a:t>
            </a:r>
            <a:r>
              <a:rPr lang="en-US" kern="100" dirty="0">
                <a:latin typeface="+mn-lt"/>
                <a:ea typeface="Aptos" panose="020B0004020202020204" pitchFamily="34" charset="0"/>
              </a:rPr>
              <a:t> 5.4: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Vị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trí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Robot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thực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hiện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trường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hợp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2</a:t>
            </a:r>
            <a:endParaRPr lang="en-US" kern="100" dirty="0">
              <a:effectLst/>
              <a:latin typeface="+mn-lt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indent="857250"/>
            <a:endParaRPr lang="en-US" dirty="0">
              <a:latin typeface="+mj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85630" y="632610"/>
            <a:ext cx="3427208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just">
              <a:lnSpc>
                <a:spcPct val="150000"/>
              </a:lnSpc>
            </a:pP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5.1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Kiểm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chứng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Robot</a:t>
            </a:r>
            <a:endParaRPr lang="en-US" sz="16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3275" y="1790065"/>
            <a:ext cx="3060700" cy="24993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4700" y="1798955"/>
            <a:ext cx="3330575" cy="249745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441575" y="135255"/>
            <a:ext cx="4510405" cy="436880"/>
          </a:xfrm>
        </p:spPr>
        <p:txBody>
          <a:bodyPr/>
          <a:p>
            <a:r>
              <a:rPr lang="en-US" dirty="0"/>
              <a:t>5.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Nghiệm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711835" y="856615"/>
          <a:ext cx="7411085" cy="15316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57910"/>
                <a:gridCol w="1059180"/>
                <a:gridCol w="1059180"/>
                <a:gridCol w="1059815"/>
                <a:gridCol w="1057910"/>
                <a:gridCol w="1060450"/>
                <a:gridCol w="1056640"/>
              </a:tblGrid>
              <a:tr h="382905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>
                          <a:effectLst/>
                        </a:rPr>
                        <a:t>STT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>
                          <a:effectLst/>
                        </a:rPr>
                        <a:t>Giá trị mong đợi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  <a:tc hMerge="1">
                  <a:tcPr/>
                </a:tc>
                <a:tc hMerge="1"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>
                          <a:effectLst/>
                        </a:rPr>
                        <a:t>Giá trị đo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  <a:tc hMerge="1">
                  <a:tcPr/>
                </a:tc>
                <a:tc hMerge="1">
                  <a:tcPr/>
                </a:tc>
              </a:tr>
              <a:tr h="382905">
                <a:tc vMerge="1"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>
                          <a:effectLst/>
                        </a:rPr>
                        <a:t>X (mm)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Y (mm)</a:t>
                      </a:r>
                      <a:endParaRPr lang="en-US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Z (mm)</a:t>
                      </a:r>
                      <a:endParaRPr lang="en-US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>
                          <a:effectLst/>
                        </a:rPr>
                        <a:t>X (mm)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>
                          <a:effectLst/>
                        </a:rPr>
                        <a:t>Y (mm)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>
                          <a:effectLst/>
                        </a:rPr>
                        <a:t>Z (mm)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</a:tr>
              <a:tr h="38290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 dirty="0">
                          <a:effectLst/>
                        </a:rPr>
                        <a:t>1</a:t>
                      </a:r>
                      <a:endParaRPr lang="en-US" sz="12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>
                          <a:effectLst/>
                        </a:rPr>
                        <a:t>360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>
                          <a:effectLst/>
                        </a:rPr>
                        <a:t>60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>
                          <a:effectLst/>
                        </a:rPr>
                        <a:t>20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>
                          <a:effectLst/>
                        </a:rPr>
                        <a:t>357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>
                          <a:effectLst/>
                        </a:rPr>
                        <a:t>55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>
                          <a:effectLst/>
                        </a:rPr>
                        <a:t>15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</a:tr>
              <a:tr h="38290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>
                          <a:effectLst/>
                        </a:rPr>
                        <a:t>2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>
                          <a:effectLst/>
                        </a:rPr>
                        <a:t>300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>
                          <a:effectLst/>
                        </a:rPr>
                        <a:t>-100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>
                          <a:effectLst/>
                        </a:rPr>
                        <a:t>50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>
                          <a:effectLst/>
                        </a:rPr>
                        <a:t>300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>
                          <a:effectLst/>
                        </a:rPr>
                        <a:t>-95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>
                          <a:effectLst/>
                        </a:rPr>
                        <a:t>55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982" marR="63982" marT="0" marB="0" anchor="ctr"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070163" y="521286"/>
            <a:ext cx="5238094" cy="335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kern="100" dirty="0" err="1">
                <a:latin typeface="+mn-lt"/>
                <a:cs typeface="Times New Roman" panose="02020603050405020304" pitchFamily="18" charset="0"/>
              </a:rPr>
              <a:t>Bảng</a:t>
            </a:r>
            <a:r>
              <a:rPr lang="en-US" sz="1200" kern="100" dirty="0">
                <a:latin typeface="+mn-lt"/>
                <a:cs typeface="Times New Roman" panose="02020603050405020304" pitchFamily="18" charset="0"/>
              </a:rPr>
              <a:t> 5.1: </a:t>
            </a:r>
            <a:r>
              <a:rPr lang="en-US" sz="1200" kern="100" dirty="0" err="1">
                <a:latin typeface="+mn-lt"/>
                <a:cs typeface="Times New Roman" panose="02020603050405020304" pitchFamily="18" charset="0"/>
              </a:rPr>
              <a:t>Bảng</a:t>
            </a:r>
            <a:r>
              <a:rPr lang="en-US" sz="12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latin typeface="+mn-lt"/>
                <a:cs typeface="Times New Roman" panose="02020603050405020304" pitchFamily="18" charset="0"/>
              </a:rPr>
              <a:t>khảo</a:t>
            </a:r>
            <a:r>
              <a:rPr lang="en-US" sz="12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latin typeface="+mn-lt"/>
                <a:cs typeface="Times New Roman" panose="02020603050405020304" pitchFamily="18" charset="0"/>
              </a:rPr>
              <a:t>sát</a:t>
            </a:r>
            <a:r>
              <a:rPr lang="en-US" sz="12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latin typeface="+mn-lt"/>
                <a:cs typeface="Times New Roman" panose="02020603050405020304" pitchFamily="18" charset="0"/>
              </a:rPr>
              <a:t>sai</a:t>
            </a:r>
            <a:r>
              <a:rPr lang="en-US" sz="1200" kern="1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1200" kern="100" dirty="0" err="1">
                <a:latin typeface="+mn-lt"/>
                <a:cs typeface="Times New Roman" panose="02020603050405020304" pitchFamily="18" charset="0"/>
              </a:rPr>
              <a:t>số</a:t>
            </a:r>
            <a:r>
              <a:rPr lang="en-US" sz="1200" kern="100" dirty="0">
                <a:latin typeface="+mn-lt"/>
                <a:cs typeface="Times New Roman" panose="02020603050405020304" pitchFamily="18" charset="0"/>
              </a:rPr>
              <a:t> Robot</a:t>
            </a:r>
            <a:endParaRPr lang="en-US" sz="1200" dirty="0"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6920" y="3152382"/>
            <a:ext cx="8222009" cy="737235"/>
          </a:xfrm>
          <a:prstGeom prst="rect">
            <a:avLst/>
          </a:prstGeom>
          <a:noFill/>
          <a:ln w="12700">
            <a:solidFill>
              <a:srgbClr val="FFC000"/>
            </a:solidFill>
            <a:prstDash val="dash"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Nhận</a:t>
            </a:r>
            <a:r>
              <a:rPr lang="en-US" b="1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b="1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xét</a:t>
            </a:r>
            <a:r>
              <a:rPr lang="en-US" b="1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: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Dựa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vào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tiêu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chuẩn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sai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số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căn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bình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phương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trung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bình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(RMSE) ta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tính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được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sai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số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trung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bình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của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các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trục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là</a:t>
            </a:r>
            <a:r>
              <a:rPr lang="en-US" kern="1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: X = 1.5 (mm), Y = 5 (mm), Z = 5 (mm). </a:t>
            </a:r>
            <a:endParaRPr lang="en-US" dirty="0">
              <a:latin typeface="+mj-lt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441575" y="142875"/>
            <a:ext cx="4510405" cy="436880"/>
          </a:xfrm>
        </p:spPr>
        <p:txBody>
          <a:bodyPr/>
          <a:lstStyle/>
          <a:p>
            <a:r>
              <a:rPr lang="en-US" dirty="0"/>
              <a:t>5.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Nghiệm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34645" y="1098550"/>
            <a:ext cx="7655560" cy="3785235"/>
          </a:xfrm>
          <a:prstGeom prst="rect">
            <a:avLst/>
          </a:prstGeom>
          <a:noFill/>
          <a:ln w="12700">
            <a:solidFill>
              <a:srgbClr val="FFC000"/>
            </a:solidFill>
            <a:prstDash val="dash"/>
          </a:ln>
        </p:spPr>
        <p:txBody>
          <a:bodyPr wrap="square" rtlCol="0">
            <a:noAutofit/>
          </a:bodyPr>
          <a:lstStyle/>
          <a:p>
            <a:pPr algn="just"/>
            <a:endParaRPr lang="en-US" sz="1600" dirty="0">
              <a:latin typeface="+mj-lt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1600" dirty="0">
              <a:latin typeface="+mj-lt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1600" dirty="0">
              <a:latin typeface="+mj-lt"/>
            </a:endParaRPr>
          </a:p>
          <a:p>
            <a:pPr algn="just"/>
            <a:endParaRPr lang="en-US" sz="1600" dirty="0">
              <a:latin typeface="+mj-lt"/>
            </a:endParaRPr>
          </a:p>
          <a:p>
            <a:pPr algn="just"/>
            <a:endParaRPr lang="en-US" sz="1600" dirty="0">
              <a:latin typeface="+mj-lt"/>
            </a:endParaRPr>
          </a:p>
          <a:p>
            <a:pPr algn="just"/>
            <a:endParaRPr lang="en-US" sz="1600" dirty="0">
              <a:latin typeface="+mj-lt"/>
            </a:endParaRPr>
          </a:p>
          <a:p>
            <a:pPr algn="just"/>
            <a:endParaRPr lang="en-US" sz="1600" dirty="0">
              <a:latin typeface="+mj-lt"/>
            </a:endParaRPr>
          </a:p>
          <a:p>
            <a:pPr algn="just"/>
            <a:endParaRPr lang="en-US" sz="1600" dirty="0">
              <a:latin typeface="+mj-lt"/>
            </a:endParaRPr>
          </a:p>
          <a:p>
            <a:pPr algn="just"/>
            <a:endParaRPr lang="en-US" sz="1600" dirty="0">
              <a:latin typeface="+mj-lt"/>
            </a:endParaRPr>
          </a:p>
          <a:p>
            <a:pPr algn="just"/>
            <a:endParaRPr lang="en-US" sz="1600" dirty="0">
              <a:latin typeface="+mj-lt"/>
            </a:endParaRPr>
          </a:p>
          <a:p>
            <a:pPr indent="460375"/>
            <a:endParaRPr lang="en-US" sz="1600" dirty="0">
              <a:latin typeface="+mj-lt"/>
            </a:endParaRPr>
          </a:p>
          <a:p>
            <a:pPr indent="173355"/>
            <a:endParaRPr lang="en-US" dirty="0">
              <a:latin typeface="+mn-lt"/>
            </a:endParaRPr>
          </a:p>
          <a:p>
            <a:pPr indent="173355"/>
            <a:endParaRPr lang="en-US" dirty="0">
              <a:latin typeface="+mn-lt"/>
            </a:endParaRPr>
          </a:p>
          <a:p>
            <a:pPr indent="173355"/>
            <a:endParaRPr lang="en-US" dirty="0">
              <a:latin typeface="+mn-lt"/>
            </a:endParaRPr>
          </a:p>
          <a:p>
            <a:pPr indent="173355"/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	</a:t>
            </a:r>
            <a:endParaRPr lang="en-US" kern="100" dirty="0">
              <a:effectLst/>
              <a:latin typeface="+mn-lt"/>
              <a:ea typeface="Aptos" panose="020B0004020202020204" pitchFamily="34" charset="0"/>
            </a:endParaRPr>
          </a:p>
          <a:p>
            <a:pPr marL="1828800" lvl="4" indent="173355"/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Hình</a:t>
            </a:r>
            <a:r>
              <a:rPr lang="en-US" dirty="0">
                <a:latin typeface="+mn-lt"/>
              </a:rPr>
              <a:t> 5.10: 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Camera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nhận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diện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vật thực tế </a:t>
            </a:r>
            <a:endParaRPr lang="en-US" kern="100" dirty="0">
              <a:latin typeface="+mn-lt"/>
              <a:ea typeface="Aptos" panose="020B00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85630" y="632610"/>
            <a:ext cx="48343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just">
              <a:lnSpc>
                <a:spcPct val="150000"/>
              </a:lnSpc>
            </a:pP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5.3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Kết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quả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nhận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diện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hình dạng</a:t>
            </a:r>
            <a:endParaRPr lang="en-US" sz="16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78330" y="1227455"/>
            <a:ext cx="4197985" cy="3362325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441575" y="142875"/>
            <a:ext cx="4510405" cy="436880"/>
          </a:xfrm>
        </p:spPr>
        <p:txBody>
          <a:bodyPr/>
          <a:lstStyle/>
          <a:p>
            <a:r>
              <a:rPr lang="en-US" dirty="0"/>
              <a:t>5.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Nghiệm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122805" y="944880"/>
            <a:ext cx="3914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kern="100" dirty="0" err="1">
                <a:latin typeface="+mn-lt"/>
                <a:cs typeface="Times New Roman" panose="02020603050405020304" pitchFamily="18" charset="0"/>
              </a:rPr>
              <a:t>Bảng</a:t>
            </a:r>
            <a:r>
              <a:rPr lang="en-US" sz="1200" kern="100" dirty="0">
                <a:latin typeface="+mn-lt"/>
                <a:cs typeface="Times New Roman" panose="02020603050405020304" pitchFamily="18" charset="0"/>
              </a:rPr>
              <a:t> 5.3: Hiệu suất nhận dạng</a:t>
            </a:r>
            <a:endParaRPr lang="en-US" sz="1200" dirty="0"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0720" y="3016956"/>
            <a:ext cx="8222009" cy="1060450"/>
          </a:xfrm>
          <a:prstGeom prst="rect">
            <a:avLst/>
          </a:prstGeom>
          <a:noFill/>
          <a:ln w="12700">
            <a:solidFill>
              <a:srgbClr val="FFC000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b="1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Nhận</a:t>
            </a:r>
            <a:r>
              <a:rPr lang="en-US" b="1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b="1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xét</a:t>
            </a:r>
            <a:r>
              <a:rPr lang="en-US" b="1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: </a:t>
            </a:r>
            <a:r>
              <a:rPr lang="en-US" b="1" kern="100" dirty="0">
                <a:effectLst/>
                <a:latin typeface="+mn-lt"/>
                <a:ea typeface="Aptos" panose="020B0004020202020204" pitchFamily="34" charset="0"/>
              </a:rPr>
              <a:t>: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Dựa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vào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bảng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có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thể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thấy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Camera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nhận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diện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hình dạng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tương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đối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chính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xác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,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tuy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nhiên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do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ảnh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hưởng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của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môi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trường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về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ánh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sáng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và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nhiệt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độ cũng như model train yolo chưa được tốt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nên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vẫn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có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một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phần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sai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số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nhỏ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trong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quá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trình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nhận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diện</a:t>
            </a:r>
            <a:endParaRPr lang="en-US" dirty="0">
              <a:latin typeface="+mn-lt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865749" y="1392686"/>
          <a:ext cx="6025911" cy="20604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47140"/>
                <a:gridCol w="763546"/>
                <a:gridCol w="1003294"/>
                <a:gridCol w="1003294"/>
              </a:tblGrid>
              <a:tr h="343406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300" kern="100" dirty="0">
                          <a:effectLst/>
                        </a:rPr>
                        <a:t> </a:t>
                      </a:r>
                      <a:endParaRPr lang="en-US" sz="1300" kern="100" dirty="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300" kern="100">
                          <a:effectLst/>
                        </a:rPr>
                        <a:t>Vật thực tế</a:t>
                      </a:r>
                      <a:endParaRPr lang="en-US" sz="13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cPr/>
                </a:tc>
                <a:tc hMerge="1">
                  <a:tcPr/>
                </a:tc>
              </a:tr>
              <a:tr h="343406">
                <a:tc vMerge="1"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300" kern="100">
                          <a:effectLst/>
                        </a:rPr>
                        <a:t>Tròn</a:t>
                      </a:r>
                      <a:endParaRPr lang="en-US" sz="13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300" kern="100">
                          <a:effectLst/>
                        </a:rPr>
                        <a:t>Vuông</a:t>
                      </a:r>
                      <a:endParaRPr lang="en-US" sz="13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300" kern="100">
                          <a:effectLst/>
                        </a:rPr>
                        <a:t>Tam giác</a:t>
                      </a:r>
                      <a:endParaRPr lang="en-US" sz="13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34340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300" kern="100">
                          <a:effectLst/>
                          <a:latin typeface="Times New Roman" panose="020206030504050203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Độ chính xác</a:t>
                      </a:r>
                      <a:endParaRPr lang="en-US" sz="13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300" kern="100">
                          <a:effectLst/>
                        </a:rPr>
                        <a:t>0.85</a:t>
                      </a:r>
                      <a:endParaRPr lang="en-US" sz="13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300" kern="100">
                          <a:effectLst/>
                          <a:latin typeface="Times New Roman" panose="020206030504050203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0.75</a:t>
                      </a:r>
                      <a:endParaRPr lang="en-US" sz="13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300" kern="100">
                          <a:effectLst/>
                        </a:rPr>
                        <a:t>0.6</a:t>
                      </a:r>
                      <a:endParaRPr lang="en-US" sz="1300" kern="100"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sp>
        <p:nvSpPr>
          <p:cNvPr id="2" name="Text Box 1"/>
          <p:cNvSpPr txBox="1"/>
          <p:nvPr/>
        </p:nvSpPr>
        <p:spPr>
          <a:xfrm>
            <a:off x="86512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441575" y="142875"/>
            <a:ext cx="4510405" cy="436880"/>
          </a:xfrm>
        </p:spPr>
        <p:txBody>
          <a:bodyPr/>
          <a:lstStyle/>
          <a:p>
            <a:r>
              <a:rPr lang="en-US" dirty="0"/>
              <a:t>5.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Nghiệm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graphicFrame>
        <p:nvGraphicFramePr>
          <p:cNvPr id="10" name="Diagram 9"/>
          <p:cNvGraphicFramePr/>
          <p:nvPr/>
        </p:nvGraphicFramePr>
        <p:xfrm>
          <a:off x="542705" y="1097647"/>
          <a:ext cx="8278566" cy="3983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94596" y="614680"/>
            <a:ext cx="3427208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just">
              <a:lnSpc>
                <a:spcPct val="150000"/>
              </a:lnSpc>
            </a:pP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6.1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Kết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quả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đạt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được</a:t>
            </a:r>
            <a:endParaRPr lang="en-US" sz="16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3136265" y="142875"/>
            <a:ext cx="2063750" cy="436880"/>
          </a:xfrm>
        </p:spPr>
        <p:txBody>
          <a:bodyPr/>
          <a:lstStyle/>
          <a:p>
            <a:r>
              <a:rPr lang="en-US" dirty="0"/>
              <a:t>6.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Luận</a:t>
            </a:r>
            <a:endParaRPr lang="en-US" dirty="0"/>
          </a:p>
        </p:txBody>
      </p:sp>
      <p:sp>
        <p:nvSpPr>
          <p:cNvPr id="2" name="Text Box 1"/>
          <p:cNvSpPr txBox="1"/>
          <p:nvPr/>
        </p:nvSpPr>
        <p:spPr>
          <a:xfrm>
            <a:off x="8727440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graphicFrame>
        <p:nvGraphicFramePr>
          <p:cNvPr id="10" name="Diagram 9"/>
          <p:cNvGraphicFramePr/>
          <p:nvPr/>
        </p:nvGraphicFramePr>
        <p:xfrm>
          <a:off x="542705" y="1097647"/>
          <a:ext cx="8278566" cy="3983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94596" y="614680"/>
            <a:ext cx="3427208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just">
              <a:lnSpc>
                <a:spcPct val="150000"/>
              </a:lnSpc>
            </a:pP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6.2.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Hạn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chế</a:t>
            </a:r>
            <a:endParaRPr lang="en-US" sz="16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739505" y="479107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3136265" y="142875"/>
            <a:ext cx="2063750" cy="436880"/>
          </a:xfrm>
        </p:spPr>
        <p:txBody>
          <a:bodyPr/>
          <a:p>
            <a:r>
              <a:rPr lang="en-US" dirty="0"/>
              <a:t>6.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Luận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graphicFrame>
        <p:nvGraphicFramePr>
          <p:cNvPr id="10" name="Diagram 9"/>
          <p:cNvGraphicFramePr/>
          <p:nvPr/>
        </p:nvGraphicFramePr>
        <p:xfrm>
          <a:off x="560635" y="1267977"/>
          <a:ext cx="8278566" cy="35729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94596" y="614680"/>
            <a:ext cx="3427208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just">
              <a:lnSpc>
                <a:spcPct val="150000"/>
              </a:lnSpc>
            </a:pP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6.3.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Hướng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phát</a:t>
            </a:r>
            <a:r>
              <a:rPr lang="en-US" sz="16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triển</a:t>
            </a:r>
            <a:endParaRPr lang="en-US" sz="16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651240" y="483679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3136265" y="142875"/>
            <a:ext cx="2063750" cy="436880"/>
          </a:xfrm>
        </p:spPr>
        <p:txBody>
          <a:bodyPr/>
          <a:lstStyle/>
          <a:p>
            <a:r>
              <a:rPr lang="en-US" dirty="0"/>
              <a:t>6.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Luận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sp>
        <p:nvSpPr>
          <p:cNvPr id="3" name="Text Box 4"/>
          <p:cNvSpPr txBox="1"/>
          <p:nvPr/>
        </p:nvSpPr>
        <p:spPr>
          <a:xfrm>
            <a:off x="2131807" y="2127205"/>
            <a:ext cx="488038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Thanks for listening!</a:t>
            </a:r>
            <a:endParaRPr lang="en-US" sz="4000" dirty="0"/>
          </a:p>
        </p:txBody>
      </p:sp>
      <p:sp>
        <p:nvSpPr>
          <p:cNvPr id="2" name="Text Box 1"/>
          <p:cNvSpPr txBox="1"/>
          <p:nvPr/>
        </p:nvSpPr>
        <p:spPr>
          <a:xfrm>
            <a:off x="8651240" y="4836795"/>
            <a:ext cx="4044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5"/>
          <p:cNvSpPr txBox="1"/>
          <p:nvPr/>
        </p:nvSpPr>
        <p:spPr>
          <a:xfrm>
            <a:off x="1120140" y="1551388"/>
            <a:ext cx="3124200" cy="2685614"/>
          </a:xfrm>
          <a:prstGeom prst="rect">
            <a:avLst/>
          </a:prstGeom>
          <a:noFill/>
          <a:ln w="12700" cmpd="sng">
            <a:solidFill>
              <a:srgbClr val="FFC000"/>
            </a:solidFill>
            <a:prstDash val="dash"/>
          </a:ln>
        </p:spPr>
        <p:txBody>
          <a:bodyPr wrap="square" rtlCol="0">
            <a:noAutofit/>
          </a:bodyPr>
          <a:lstStyle/>
          <a:p>
            <a:pPr marL="0" indent="0" algn="just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b="1" dirty="0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Ma </a:t>
            </a:r>
            <a:r>
              <a:rPr lang="en-US" b="1" dirty="0" err="1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trận</a:t>
            </a:r>
            <a:r>
              <a:rPr lang="en-US" b="1" dirty="0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chuyển</a:t>
            </a:r>
            <a:r>
              <a:rPr lang="en-US" b="1" dirty="0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đổi</a:t>
            </a:r>
            <a:r>
              <a:rPr lang="en-US" b="1" dirty="0"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(transformation matrix)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trong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robot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là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một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công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cụ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toán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học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dùng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để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mô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tả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sự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thay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đổi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vị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trí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và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hướng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(pose)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của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một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đối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tượng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trong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không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gian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ba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chiều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(3D).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Nó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kết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hợp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cả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hai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yếu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tố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: </a:t>
            </a:r>
            <a:r>
              <a:rPr lang="en-US" b="1" kern="100" dirty="0" err="1">
                <a:effectLst/>
                <a:latin typeface="+mn-lt"/>
                <a:ea typeface="Aptos" panose="020B0004020202020204" pitchFamily="34" charset="0"/>
              </a:rPr>
              <a:t>dịch</a:t>
            </a:r>
            <a:r>
              <a:rPr lang="en-US" b="1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b="1" kern="100" dirty="0" err="1">
                <a:effectLst/>
                <a:latin typeface="+mn-lt"/>
                <a:ea typeface="Aptos" panose="020B0004020202020204" pitchFamily="34" charset="0"/>
              </a:rPr>
              <a:t>chuyển</a:t>
            </a:r>
            <a:r>
              <a:rPr lang="en-US" b="1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(translation)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</a:rPr>
              <a:t>và</a:t>
            </a:r>
            <a:r>
              <a:rPr lang="en-US" b="1" kern="1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b="1" kern="100" dirty="0" err="1">
                <a:effectLst/>
                <a:latin typeface="+mn-lt"/>
                <a:ea typeface="Aptos" panose="020B0004020202020204" pitchFamily="34" charset="0"/>
              </a:rPr>
              <a:t>xoay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</a:rPr>
              <a:t> (rotation).</a:t>
            </a:r>
            <a:endParaRPr lang="en-US" b="1" dirty="0">
              <a:effectLst/>
              <a:latin typeface="+mn-lt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Wingdings" panose="05000000000000000000" charset="0"/>
              <a:buNone/>
            </a:pPr>
            <a:endParaRPr lang="en-US" sz="12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 Box 5"/>
              <p:cNvSpPr txBox="1"/>
              <p:nvPr/>
            </p:nvSpPr>
            <p:spPr>
              <a:xfrm>
                <a:off x="4876801" y="1943101"/>
                <a:ext cx="3771900" cy="1904999"/>
              </a:xfrm>
              <a:prstGeom prst="rect">
                <a:avLst/>
              </a:prstGeom>
              <a:noFill/>
              <a:ln w="12700" cmpd="sng">
                <a:solidFill>
                  <a:srgbClr val="FFC000"/>
                </a:solidFill>
                <a:prstDash val="dash"/>
              </a:ln>
            </p:spPr>
            <p:txBody>
              <a:bodyPr wrap="square" rtlCol="0">
                <a:noAutofit/>
              </a:bodyPr>
              <a:lstStyle/>
              <a:p>
                <a:pPr>
                  <a:tabLst>
                    <a:tab pos="1614170" algn="ctr"/>
                    <a:tab pos="3134995" algn="l"/>
                  </a:tabLst>
                </a:pPr>
                <a:r>
                  <a:rPr lang="en-US" dirty="0"/>
                  <a:t>	</a:t>
                </a:r>
                <a:r>
                  <a:rPr lang="en-US" b="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eqArr>
                      <m:eqArrPr>
                        <m:ctrlPr>
                          <a:rPr lang="en-US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eqArrPr>
                      <m:e>
                        <m:r>
                          <a:rPr lang="en-US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4"/>
                                      <m:mcJc m:val="center"/>
                                    </m:mcPr>
                                  </m:mc>
                                </m:mcs>
                                <m:plcHide m:val="on"/>
                                <m:ctrlPr>
                                  <a:rPr 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11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12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13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sub>
                                  </m:sSub>
                                </m:e>
                              </m:mr>
                              <m:m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21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22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23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sub>
                                  </m:sSub>
                                </m:e>
                              </m:mr>
                              <m:m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31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32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33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sub>
                                  </m:sSub>
                                </m:e>
                              </m:mr>
                              <m:mr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</m:mr>
                            </m:m>
                          </m:e>
                        </m:d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plcHide m:val="on"/>
                                <m:ctrlPr>
                                  <a:rPr lang="en-US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</m:mr>
                            </m:m>
                          </m:e>
                        </m:d>
                        <m: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#</m:t>
                        </m:r>
                      </m:e>
                    </m:eqArr>
                  </m:oMath>
                </a14:m>
                <a:r>
                  <a:rPr lang="en-US" dirty="0"/>
                  <a:t>	(2.1)</a:t>
                </a:r>
                <a:endParaRPr lang="en-US" dirty="0"/>
              </a:p>
              <a:p>
                <a:pPr>
                  <a:tabLst>
                    <a:tab pos="1614170" algn="ctr"/>
                    <a:tab pos="3134995" algn="l"/>
                  </a:tabLst>
                </a:pPr>
                <a:endParaRPr lang="en-US" dirty="0"/>
              </a:p>
              <a:p>
                <a:r>
                  <a:rPr lang="en-US" dirty="0"/>
                  <a:t>Ma </a:t>
                </a:r>
                <a:r>
                  <a:rPr lang="en-US" dirty="0" err="1"/>
                  <a:t>trận</a:t>
                </a:r>
                <a:r>
                  <a:rPr lang="en-US" dirty="0"/>
                  <a:t> </a:t>
                </a:r>
                <a:r>
                  <a:rPr lang="en-US" dirty="0" err="1"/>
                  <a:t>chuyển</a:t>
                </a:r>
                <a:r>
                  <a:rPr lang="en-US" dirty="0"/>
                  <a:t> </a:t>
                </a:r>
                <a:r>
                  <a:rPr lang="en-US" dirty="0" err="1"/>
                  <a:t>đổi</a:t>
                </a:r>
                <a:r>
                  <a:rPr lang="en-US" dirty="0"/>
                  <a:t> </a:t>
                </a:r>
                <a:r>
                  <a:rPr lang="en-US" dirty="0" err="1"/>
                  <a:t>đồng</a:t>
                </a:r>
                <a:r>
                  <a:rPr lang="en-US" dirty="0"/>
                  <a:t> </a:t>
                </a:r>
                <a:r>
                  <a:rPr lang="en-US" dirty="0" err="1"/>
                  <a:t>nhất</a:t>
                </a:r>
                <a:r>
                  <a:rPr lang="en-US" dirty="0"/>
                  <a:t>:</a:t>
                </a:r>
                <a:endParaRPr lang="en-US" dirty="0"/>
              </a:p>
              <a:p>
                <a:r>
                  <a:rPr kumimoji="0" lang="en-US" altLang="en-US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Trong </a:t>
                </a:r>
                <a:r>
                  <a:rPr kumimoji="0" lang="en-US" altLang="en-US" b="1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đó</a:t>
                </a:r>
                <a:r>
                  <a:rPr kumimoji="0" lang="en-US" altLang="en-US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:</a:t>
                </a:r>
                <a:endParaRPr kumimoji="0" lang="en-US" altLang="en-US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US" dirty="0"/>
                  <a:t> </a:t>
                </a:r>
                <a:r>
                  <a:rPr lang="en-US" altLang="en-US" dirty="0">
                    <a:solidFill>
                      <a:schemeClr val="tx1"/>
                    </a:solidFill>
                    <a:latin typeface="Arial" panose="020B06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là ma trận xoay.</a:t>
                </a:r>
                <a:endParaRPr lang="en-US" altLang="en-US" sz="700" dirty="0">
                  <a:solidFill>
                    <a:schemeClr val="tx1"/>
                  </a:solidFill>
                  <a:latin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altLang="en-US" dirty="0">
                    <a:ea typeface="Aptos" panose="020B0004020202020204" pitchFamily="34" charset="0"/>
                  </a:rPr>
                  <a:t>: </a:t>
                </a:r>
                <a:r>
                  <a:rPr kumimoji="0" lang="en-US" altLang="en-US" sz="1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là ma </a:t>
                </a:r>
                <a:r>
                  <a:rPr kumimoji="0" lang="en-US" altLang="en-US" sz="14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trận</a:t>
                </a:r>
                <a:r>
                  <a:rPr kumimoji="0" lang="en-US" altLang="en-US" sz="1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kumimoji="0" lang="en-US" altLang="en-US" sz="14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vị</a:t>
                </a:r>
                <a:r>
                  <a:rPr kumimoji="0" lang="en-US" altLang="en-US" sz="1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kumimoji="0" lang="en-US" altLang="en-US" sz="14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trí</a:t>
                </a:r>
                <a:r>
                  <a:rPr kumimoji="0" lang="en-US" altLang="en-US" sz="1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</a:t>
                </a:r>
                <a:endPara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8" name="Text 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76801" y="1943101"/>
                <a:ext cx="3771900" cy="1904999"/>
              </a:xfrm>
              <a:prstGeom prst="rect">
                <a:avLst/>
              </a:prstGeom>
              <a:blipFill rotWithShape="1">
                <a:blip r:embed="rId1"/>
                <a:stretch>
                  <a:fillRect l="-168" t="-333" r="-168" b="-333"/>
                </a:stretch>
              </a:blipFill>
              <a:ln w="12700" cmpd="sng">
                <a:solidFill>
                  <a:srgbClr val="FFC000"/>
                </a:solidFill>
                <a:prstDash val="dash"/>
              </a:ln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Rectangle 13"/>
          <p:cNvSpPr>
            <a:spLocks noChangeArrowheads="1"/>
          </p:cNvSpPr>
          <p:nvPr/>
        </p:nvSpPr>
        <p:spPr bwMode="auto">
          <a:xfrm>
            <a:off x="1676545" y="1155671"/>
            <a:ext cx="2613660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0" name="Object 39"/>
              <p:cNvSpPr txBox="1"/>
              <p:nvPr/>
            </p:nvSpPr>
            <p:spPr bwMode="auto">
              <a:xfrm>
                <a:off x="1676545" y="1155672"/>
                <a:ext cx="45719" cy="45719"/>
              </a:xfrm>
              <a:prstGeom prst="rect">
                <a:avLst/>
              </a:prstGeom>
              <a:noFill/>
            </p:spPr>
            <p:txBody>
              <a:bodyPr>
                <a:normAutofit fontScale="25000" lnSpcReduction="20000"/>
              </a:bodyPr>
              <a:lstStyle/>
              <a:p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0" name="Object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676545" y="1155672"/>
                <a:ext cx="45719" cy="45719"/>
              </a:xfrm>
              <a:prstGeom prst="rect">
                <a:avLst/>
              </a:prstGeom>
              <a:blipFill rotWithShape="1">
                <a:blip r:embed="rId2"/>
                <a:stretch>
                  <a:fillRect l="-317" t="-1328" r="315" b="-54231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2355449" y="97784"/>
            <a:ext cx="4433103" cy="511816"/>
          </a:xfrm>
        </p:spPr>
        <p:txBody>
          <a:bodyPr/>
          <a:lstStyle/>
          <a:p>
            <a:r>
              <a:rPr lang="en-US" dirty="0"/>
              <a:t>2.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sở</a:t>
            </a:r>
            <a:r>
              <a:rPr lang="en-US" dirty="0"/>
              <a:t> Lý </a:t>
            </a:r>
            <a:r>
              <a:rPr lang="en-US" dirty="0" err="1"/>
              <a:t>Thuyết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-502457" y="617221"/>
            <a:ext cx="4128612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2" algn="just">
              <a:lnSpc>
                <a:spcPct val="150000"/>
              </a:lnSpc>
            </a:pPr>
            <a:r>
              <a:rPr lang="en-US" sz="18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sz="18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.1</a:t>
            </a:r>
            <a:r>
              <a:rPr lang="en-US" sz="18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en-US" sz="18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Ma </a:t>
            </a:r>
            <a:r>
              <a:rPr lang="en-US" sz="18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trận</a:t>
            </a:r>
            <a:r>
              <a:rPr lang="en-US" sz="18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chuyển</a:t>
            </a:r>
            <a:r>
              <a:rPr lang="en-US" sz="1800" b="1" kern="100" dirty="0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b="1" kern="100" dirty="0" err="1"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đổi</a:t>
            </a:r>
            <a:endParaRPr lang="en-US" sz="18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734425" y="4791075"/>
            <a:ext cx="32131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9" name="Hộp Văn bản 3"/>
              <p:cNvSpPr txBox="1"/>
              <p:nvPr/>
            </p:nvSpPr>
            <p:spPr>
              <a:xfrm>
                <a:off x="472440" y="1260475"/>
                <a:ext cx="8138160" cy="3063875"/>
              </a:xfrm>
              <a:prstGeom prst="rect">
                <a:avLst/>
              </a:prstGeom>
              <a:noFill/>
              <a:ln w="12700">
                <a:solidFill>
                  <a:srgbClr val="FFC000"/>
                </a:solidFill>
                <a:prstDash val="dash"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en-US" b="1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Bước 1: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Vẽ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sơ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đồ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đơn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giản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của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robot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và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xác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định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các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trục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xoay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của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mỗi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khớp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en-US" kern="100" dirty="0">
                  <a:effectLst/>
                  <a:latin typeface="+mn-lt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>
                  <a:lnSpc>
                    <a:spcPct val="150000"/>
                  </a:lnSpc>
                </a:pPr>
                <a:r>
                  <a:rPr lang="en-US" b="1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Bước</a:t>
                </a:r>
                <a:r>
                  <a:rPr lang="en-US" b="1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2: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Xác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định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đường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vuông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góc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chung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giữa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các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trục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xoay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đó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en-US" kern="100" dirty="0">
                  <a:effectLst/>
                  <a:latin typeface="+mn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algn="just">
                  <a:lnSpc>
                    <a:spcPct val="150000"/>
                  </a:lnSpc>
                </a:pPr>
                <a:r>
                  <a:rPr lang="en-US" b="1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Bước</a:t>
                </a:r>
                <a:r>
                  <a:rPr lang="en-US" b="1" kern="100" dirty="0">
                    <a:effectLst/>
                    <a:latin typeface="+mn-lt"/>
                    <a:ea typeface="Times New Roman" panose="02020603050405020304" pitchFamily="18" charset="0"/>
                  </a:rPr>
                  <a:t> 3: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Đặt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trục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kern="100" smtClean="0">
                            <a:effectLst/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b="0" i="1" kern="100" smtClean="0">
                            <a:effectLst/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kern="100" smtClean="0">
                            <a:effectLst/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dọc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theo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trục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xoay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khớp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thứ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kern="10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kern="100" dirty="0">
                    <a:effectLst/>
                    <a:latin typeface="+mn-lt"/>
                    <a:ea typeface="Aptos" panose="020B0004020202020204" pitchFamily="34" charset="0"/>
                    <a:cs typeface="Times New Roman" panose="02020603050405020304" pitchFamily="18" charset="0"/>
                  </a:rPr>
                  <a:t>.</a:t>
                </a:r>
                <a:endParaRPr lang="en-US" kern="100" dirty="0">
                  <a:effectLst/>
                  <a:latin typeface="+mn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algn="just">
                  <a:lnSpc>
                    <a:spcPct val="150000"/>
                  </a:lnSpc>
                </a:pPr>
                <a:r>
                  <a:rPr lang="en-US" b="1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Bước</a:t>
                </a:r>
                <a:r>
                  <a:rPr lang="en-US" b="1" kern="100" dirty="0">
                    <a:effectLst/>
                    <a:latin typeface="+mn-lt"/>
                    <a:ea typeface="Times New Roman" panose="02020603050405020304" pitchFamily="18" charset="0"/>
                  </a:rPr>
                  <a:t> 4: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Xác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định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gốc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tọa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độ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tại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kern="100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{</m:t>
                    </m:r>
                    <m:r>
                      <a:rPr lang="en-US" i="1" kern="100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kern="100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kern="100" dirty="0"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điểm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giao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nhau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giữa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trục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và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kern="100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kern="10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nếu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hai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trục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kern="100" dirty="0">
                    <a:latin typeface="+mn-lt"/>
                    <a:ea typeface="Times New Roman" panose="02020603050405020304" pitchFamily="18" charset="0"/>
                  </a:rPr>
                  <a:t>và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song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song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thì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góc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tọa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độ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tại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điểm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giao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giữa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đường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vuông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góc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chung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với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trục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dirty="0">
                    <a:latin typeface="+mn-lt"/>
                  </a:rPr>
                  <a:t>.</a:t>
                </a:r>
                <a:endParaRPr lang="en-US" dirty="0">
                  <a:latin typeface="+mn-lt"/>
                </a:endParaRPr>
              </a:p>
              <a:p>
                <a:pPr algn="just">
                  <a:lnSpc>
                    <a:spcPct val="150000"/>
                  </a:lnSpc>
                </a:pPr>
                <a:r>
                  <a:rPr lang="en-US" b="1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Bước</a:t>
                </a:r>
                <a:r>
                  <a:rPr lang="en-US" b="1" kern="100" dirty="0">
                    <a:effectLst/>
                    <a:latin typeface="+mn-lt"/>
                    <a:ea typeface="Times New Roman" panose="02020603050405020304" pitchFamily="18" charset="0"/>
                  </a:rPr>
                  <a:t> 5: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Đặt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trục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kern="100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dọc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theo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đường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vuông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góc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chung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của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trục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kern="100" dirty="0">
                    <a:latin typeface="+mn-lt"/>
                    <a:ea typeface="Times New Roman" panose="02020603050405020304" pitchFamily="18" charset="0"/>
                  </a:rPr>
                  <a:t>và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dirty="0">
                    <a:latin typeface="+mn-lt"/>
                  </a:rPr>
                  <a:t>.</a:t>
                </a:r>
                <a:endParaRPr lang="en-US" dirty="0">
                  <a:latin typeface="+mn-lt"/>
                </a:endParaRPr>
              </a:p>
              <a:p>
                <a:pPr algn="just">
                  <a:lnSpc>
                    <a:spcPct val="150000"/>
                  </a:lnSpc>
                </a:pPr>
                <a:r>
                  <a:rPr lang="en-US" b="1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Bước</a:t>
                </a:r>
                <a:r>
                  <a:rPr lang="en-US" b="1" kern="100" dirty="0">
                    <a:effectLst/>
                    <a:latin typeface="+mn-lt"/>
                    <a:ea typeface="Times New Roman" panose="02020603050405020304" pitchFamily="18" charset="0"/>
                  </a:rPr>
                  <a:t> 6: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Đặt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trục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kern="100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theo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quy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tắc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bàn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tay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phải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.</a:t>
                </a:r>
                <a:endParaRPr lang="en-US" kern="100" dirty="0">
                  <a:effectLst/>
                  <a:latin typeface="+mn-lt"/>
                  <a:ea typeface="Times New Roman" panose="02020603050405020304" pitchFamily="18" charset="0"/>
                </a:endParaRPr>
              </a:p>
              <a:p>
                <a:pPr algn="just">
                  <a:lnSpc>
                    <a:spcPct val="150000"/>
                  </a:lnSpc>
                </a:pPr>
                <a:r>
                  <a:rPr lang="en-US" b="1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Bước</a:t>
                </a:r>
                <a:r>
                  <a:rPr lang="en-US" b="1" kern="100" dirty="0">
                    <a:effectLst/>
                    <a:latin typeface="+mn-lt"/>
                    <a:ea typeface="Times New Roman" panose="02020603050405020304" pitchFamily="18" charset="0"/>
                  </a:rPr>
                  <a:t> 7: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Hệ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trục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tọa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độ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{1}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và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hệ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trục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tọa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độ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{0}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trùng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nhau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,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hệ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trục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tọa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độ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{EE}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sẽ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chọn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kern="100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kern="100" smtClean="0">
                            <a:latin typeface="Cambria Math" panose="02040503050406030204" pitchFamily="18" charset="0"/>
                          </a:rPr>
                          <m:t>𝐸𝐸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ngẫu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nhiên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(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thường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chọn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dọc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theo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vị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trí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điểm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đầu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 </a:t>
                </a:r>
                <a:r>
                  <a:rPr lang="en-US" kern="100" dirty="0" err="1">
                    <a:effectLst/>
                    <a:latin typeface="+mn-lt"/>
                    <a:ea typeface="Times New Roman" panose="02020603050405020304" pitchFamily="18" charset="0"/>
                  </a:rPr>
                  <a:t>cuối</a:t>
                </a:r>
                <a:r>
                  <a:rPr lang="en-US" kern="100" dirty="0">
                    <a:effectLst/>
                    <a:latin typeface="+mn-lt"/>
                    <a:ea typeface="Times New Roman" panose="02020603050405020304" pitchFamily="18" charset="0"/>
                  </a:rPr>
                  <a:t>).</a:t>
                </a:r>
                <a:endParaRPr lang="vi-VN" dirty="0">
                  <a:latin typeface="+mn-lt"/>
                </a:endParaRPr>
              </a:p>
            </p:txBody>
          </p:sp>
        </mc:Choice>
        <mc:Fallback>
          <p:sp>
            <p:nvSpPr>
              <p:cNvPr id="9" name="Hộp Văn bản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440" y="1260475"/>
                <a:ext cx="8138160" cy="3063875"/>
              </a:xfrm>
              <a:prstGeom prst="rect">
                <a:avLst/>
              </a:prstGeom>
              <a:blipFill rotWithShape="1">
                <a:blip r:embed="rId1"/>
                <a:stretch>
                  <a:fillRect l="-78" t="-207" r="-78" b="-207"/>
                </a:stretch>
              </a:blipFill>
              <a:ln w="12700">
                <a:solidFill>
                  <a:srgbClr val="FFC000"/>
                </a:solidFill>
                <a:prstDash val="dash"/>
              </a:ln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Rectangle 7"/>
          <p:cNvSpPr>
            <a:spLocks noChangeArrowheads="1"/>
          </p:cNvSpPr>
          <p:nvPr/>
        </p:nvSpPr>
        <p:spPr bwMode="auto">
          <a:xfrm>
            <a:off x="1036320" y="347535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5449" y="105404"/>
            <a:ext cx="4433103" cy="511816"/>
          </a:xfrm>
        </p:spPr>
        <p:txBody>
          <a:bodyPr/>
          <a:lstStyle/>
          <a:p>
            <a:r>
              <a:rPr lang="en-US" dirty="0"/>
              <a:t>2.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sở</a:t>
            </a:r>
            <a:r>
              <a:rPr lang="en-US" dirty="0"/>
              <a:t> Lý </a:t>
            </a:r>
            <a:r>
              <a:rPr lang="en-US" dirty="0" err="1"/>
              <a:t>Thuyết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-502458" y="617221"/>
            <a:ext cx="8381537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marR="0" algn="just" rtl="0">
              <a:lnSpc>
                <a:spcPct val="150000"/>
              </a:lnSpc>
            </a:pPr>
            <a:r>
              <a:rPr lang="en-US" sz="1800" b="1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 2.2. </a:t>
            </a:r>
            <a:r>
              <a:rPr lang="en-US" sz="1800" b="1" i="0" kern="1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Phương</a:t>
            </a:r>
            <a:r>
              <a:rPr lang="en-US" sz="1800" b="1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b="1" i="0" kern="1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pháp</a:t>
            </a:r>
            <a:r>
              <a:rPr lang="en-US" sz="1800" b="1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b="1" i="0" kern="1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đặt</a:t>
            </a:r>
            <a:r>
              <a:rPr lang="en-US" sz="1800" b="1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b="1" i="0" kern="1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trục</a:t>
            </a:r>
            <a:r>
              <a:rPr lang="en-US" sz="1800" b="1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b="1" i="0" kern="1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theo</a:t>
            </a:r>
            <a:r>
              <a:rPr lang="en-US" sz="1800" b="1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 Modified </a:t>
            </a:r>
            <a:r>
              <a:rPr lang="en-US" sz="1800" b="1" i="0" kern="1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Denavit-Hartenberg</a:t>
            </a:r>
            <a:endParaRPr lang="en-US" sz="2400" dirty="0">
              <a:effectLst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8734425" y="4783455"/>
            <a:ext cx="32131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9" name="Hộp Văn bản 3"/>
              <p:cNvSpPr txBox="1"/>
              <p:nvPr/>
            </p:nvSpPr>
            <p:spPr>
              <a:xfrm>
                <a:off x="650557" y="1260739"/>
                <a:ext cx="7627685" cy="3499484"/>
              </a:xfrm>
              <a:prstGeom prst="rect">
                <a:avLst/>
              </a:prstGeom>
              <a:noFill/>
              <a:ln w="12700">
                <a:solidFill>
                  <a:srgbClr val="FFC000"/>
                </a:solidFill>
                <a:prstDash val="dash"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en-US" dirty="0" err="1">
                    <a:latin typeface="+mn-lt"/>
                  </a:rPr>
                  <a:t>Lập</a:t>
                </a:r>
                <a:r>
                  <a:rPr lang="en-US" dirty="0">
                    <a:latin typeface="+mn-lt"/>
                  </a:rPr>
                  <a:t> </a:t>
                </a:r>
                <a:r>
                  <a:rPr lang="en-US" dirty="0" err="1">
                    <a:latin typeface="+mn-lt"/>
                  </a:rPr>
                  <a:t>bảng</a:t>
                </a:r>
                <a:r>
                  <a:rPr lang="en-US" dirty="0">
                    <a:latin typeface="+mn-lt"/>
                  </a:rPr>
                  <a:t> DH</a:t>
                </a:r>
                <a:endParaRPr lang="en-US" dirty="0">
                  <a:latin typeface="+mn-lt"/>
                </a:endParaRPr>
              </a:p>
              <a:p>
                <a:pPr algn="just">
                  <a:lnSpc>
                    <a:spcPct val="150000"/>
                  </a:lnSpc>
                </a:pPr>
                <a:endParaRPr lang="en-US" dirty="0">
                  <a:latin typeface="+mn-lt"/>
                </a:endParaRPr>
              </a:p>
              <a:p>
                <a:pPr algn="just">
                  <a:lnSpc>
                    <a:spcPct val="150000"/>
                  </a:lnSpc>
                </a:pPr>
                <a:endParaRPr lang="en-US" dirty="0">
                  <a:latin typeface="+mn-lt"/>
                </a:endParaRPr>
              </a:p>
              <a:p>
                <a:pPr algn="just">
                  <a:lnSpc>
                    <a:spcPct val="150000"/>
                  </a:lnSpc>
                </a:pPr>
                <a:endParaRPr lang="en-US" dirty="0">
                  <a:latin typeface="+mn-lt"/>
                </a:endParaRPr>
              </a:p>
              <a:p>
                <a:pPr algn="just">
                  <a:lnSpc>
                    <a:spcPct val="150000"/>
                  </a:lnSpc>
                </a:pPr>
                <a:endParaRPr lang="en-US" dirty="0">
                  <a:latin typeface="+mn-lt"/>
                </a:endParaRPr>
              </a:p>
              <a:p>
                <a:pPr algn="just"/>
                <a:r>
                  <a:rPr lang="en-US" dirty="0"/>
                  <a:t>Trong </a:t>
                </a:r>
                <a:r>
                  <a:rPr lang="en-US" dirty="0" err="1"/>
                  <a:t>đó</a:t>
                </a:r>
                <a:r>
                  <a:rPr lang="en-US" dirty="0"/>
                  <a:t>:</a:t>
                </a:r>
                <a:endParaRPr lang="en-US" dirty="0"/>
              </a:p>
              <a:p>
                <a:pPr algn="just">
                  <a:lnSpc>
                    <a:spcPct val="150000"/>
                  </a:lnSpc>
                </a:pP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: </a:t>
                </a:r>
                <a:r>
                  <a:rPr lang="en-US" dirty="0" err="1"/>
                  <a:t>là</a:t>
                </a:r>
                <a:r>
                  <a:rPr lang="en-US" dirty="0"/>
                  <a:t> </a:t>
                </a:r>
                <a:r>
                  <a:rPr lang="en-US" dirty="0" err="1"/>
                  <a:t>vị</a:t>
                </a:r>
                <a:r>
                  <a:rPr lang="en-US" dirty="0"/>
                  <a:t> </a:t>
                </a:r>
                <a:r>
                  <a:rPr lang="en-US" dirty="0" err="1"/>
                  <a:t>trí</a:t>
                </a:r>
                <a:r>
                  <a:rPr lang="en-US" dirty="0"/>
                  <a:t> </a:t>
                </a:r>
                <a:r>
                  <a:rPr lang="en-US" dirty="0" err="1"/>
                  <a:t>khớp</a:t>
                </a:r>
                <a:endParaRPr lang="en-US" dirty="0"/>
              </a:p>
              <a:p>
                <a:pPr algn="ju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 : là </a:t>
                </a:r>
                <a:r>
                  <a:rPr lang="en-US" dirty="0" err="1"/>
                  <a:t>khoảng</a:t>
                </a:r>
                <a:r>
                  <a:rPr lang="en-US" dirty="0"/>
                  <a:t> </a:t>
                </a:r>
                <a:r>
                  <a:rPr lang="en-US" dirty="0" err="1"/>
                  <a:t>cách</a:t>
                </a:r>
                <a:r>
                  <a:rPr lang="en-US" dirty="0"/>
                  <a:t> </a:t>
                </a:r>
                <a:r>
                  <a:rPr lang="en-US" dirty="0" err="1"/>
                  <a:t>giữa</a:t>
                </a:r>
                <a:r>
                  <a:rPr lang="en-US" dirty="0"/>
                  <a:t> </a:t>
                </a:r>
                <a:r>
                  <a:rPr lang="en-US" dirty="0" err="1"/>
                  <a:t>trục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kern="100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en-US" i="1" kern="1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và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en-US" i="1" kern="1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 err="1"/>
                  <a:t>dọc</a:t>
                </a:r>
                <a:r>
                  <a:rPr lang="en-US" dirty="0"/>
                  <a:t> </a:t>
                </a:r>
                <a:r>
                  <a:rPr lang="en-US" dirty="0" err="1"/>
                  <a:t>theo</a:t>
                </a:r>
                <a:r>
                  <a:rPr lang="en-US" dirty="0"/>
                  <a:t> </a:t>
                </a:r>
                <a:r>
                  <a:rPr lang="en-US" dirty="0" err="1"/>
                  <a:t>trục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kern="10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kern="10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:endParaRPr lang="en-US" dirty="0"/>
              </a:p>
              <a:p>
                <a:pPr algn="ju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b="0" i="1" smtClean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b="0" dirty="0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  <a:latin typeface="+mn-lt"/>
                  </a:rPr>
                  <a:t> </a:t>
                </a:r>
                <a:r>
                  <a:rPr lang="en-US" dirty="0"/>
                  <a:t>: </a:t>
                </a:r>
                <a:r>
                  <a:rPr lang="en-US" dirty="0" err="1"/>
                  <a:t>là</a:t>
                </a:r>
                <a:r>
                  <a:rPr lang="en-US" dirty="0"/>
                  <a:t> </a:t>
                </a:r>
                <a:r>
                  <a:rPr lang="en-US" dirty="0" err="1"/>
                  <a:t>góc</a:t>
                </a:r>
                <a:r>
                  <a:rPr lang="en-US" dirty="0"/>
                  <a:t> </a:t>
                </a:r>
                <a:r>
                  <a:rPr lang="en-US" dirty="0" err="1"/>
                  <a:t>giữa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en-US" i="1" kern="1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và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dirty="0"/>
                  <a:t> dọc </a:t>
                </a:r>
                <a:r>
                  <a:rPr lang="en-US" dirty="0" err="1"/>
                  <a:t>theo</a:t>
                </a:r>
                <a:r>
                  <a:rPr lang="en-US" dirty="0"/>
                  <a:t> </a:t>
                </a:r>
                <a:r>
                  <a:rPr lang="en-US" dirty="0" err="1"/>
                  <a:t>trục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en-US" b="0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  <a:latin typeface="+mn-lt"/>
                </a:endParaRPr>
              </a:p>
              <a:p>
                <a:pPr algn="ju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: </a:t>
                </a:r>
                <a:r>
                  <a:rPr lang="en-US" dirty="0" err="1"/>
                  <a:t>là</a:t>
                </a:r>
                <a:r>
                  <a:rPr lang="en-US" dirty="0"/>
                  <a:t> </a:t>
                </a:r>
                <a:r>
                  <a:rPr lang="en-US" dirty="0" err="1"/>
                  <a:t>khoảng</a:t>
                </a:r>
                <a:r>
                  <a:rPr lang="en-US" dirty="0"/>
                  <a:t> </a:t>
                </a:r>
                <a:r>
                  <a:rPr lang="en-US" dirty="0" err="1"/>
                  <a:t>cách</a:t>
                </a:r>
                <a:r>
                  <a:rPr lang="en-US" dirty="0"/>
                  <a:t> </a:t>
                </a:r>
                <a:r>
                  <a:rPr lang="en-US" dirty="0" err="1"/>
                  <a:t>giữa</a:t>
                </a:r>
                <a:r>
                  <a:rPr lang="en-US" dirty="0"/>
                  <a:t> </a:t>
                </a:r>
                <a:r>
                  <a:rPr lang="en-US" dirty="0" err="1"/>
                  <a:t>trục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dirty="0"/>
                  <a:t> và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dọc</a:t>
                </a:r>
                <a:r>
                  <a:rPr lang="en-US" dirty="0"/>
                  <a:t> </a:t>
                </a:r>
                <a:r>
                  <a:rPr lang="en-US" dirty="0" err="1"/>
                  <a:t>theo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en-US" dirty="0"/>
              </a:p>
              <a:p>
                <a:pPr algn="just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b="0" i="1" smtClean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: </a:t>
                </a:r>
                <a:r>
                  <a:rPr lang="en-US" dirty="0" err="1"/>
                  <a:t>là</a:t>
                </a:r>
                <a:r>
                  <a:rPr lang="en-US" dirty="0"/>
                  <a:t> </a:t>
                </a:r>
                <a:r>
                  <a:rPr lang="en-US" dirty="0" err="1"/>
                  <a:t>góc</a:t>
                </a:r>
                <a:r>
                  <a:rPr lang="en-US" dirty="0"/>
                  <a:t> </a:t>
                </a:r>
                <a:r>
                  <a:rPr lang="en-US" dirty="0" err="1"/>
                  <a:t>giữa</a:t>
                </a:r>
                <a:r>
                  <a:rPr lang="en-US" dirty="0"/>
                  <a:t> </a:t>
                </a:r>
                <a:r>
                  <a:rPr lang="en-US" dirty="0" err="1"/>
                  <a:t>trục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dirty="0"/>
                  <a:t> và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dọc</a:t>
                </a:r>
                <a:r>
                  <a:rPr lang="en-US" dirty="0"/>
                  <a:t> </a:t>
                </a:r>
                <a:r>
                  <a:rPr lang="en-US" dirty="0" err="1"/>
                  <a:t>theo</a:t>
                </a:r>
                <a:r>
                  <a:rPr lang="en-US" dirty="0"/>
                  <a:t> </a:t>
                </a:r>
                <a:r>
                  <a:rPr lang="en-US" dirty="0" err="1"/>
                  <a:t>trục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kern="1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kern="1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vi-VN" dirty="0">
                  <a:latin typeface="+mn-lt"/>
                </a:endParaRPr>
              </a:p>
            </p:txBody>
          </p:sp>
        </mc:Choice>
        <mc:Fallback>
          <p:sp>
            <p:nvSpPr>
              <p:cNvPr id="9" name="Hộp Văn bản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0557" y="1260739"/>
                <a:ext cx="7627685" cy="3499484"/>
              </a:xfrm>
              <a:prstGeom prst="rect">
                <a:avLst/>
              </a:prstGeom>
              <a:blipFill rotWithShape="1">
                <a:blip r:embed="rId1"/>
                <a:stretch>
                  <a:fillRect l="-87" t="-189" r="-78" b="-174"/>
                </a:stretch>
              </a:blipFill>
              <a:ln w="12700">
                <a:solidFill>
                  <a:srgbClr val="FFC000"/>
                </a:solidFill>
                <a:prstDash val="dash"/>
              </a:ln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Rectangle 5"/>
          <p:cNvSpPr>
            <a:spLocks noChangeArrowheads="1"/>
          </p:cNvSpPr>
          <p:nvPr/>
        </p:nvSpPr>
        <p:spPr bwMode="auto">
          <a:xfrm>
            <a:off x="1036320" y="147828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sp>
        <p:nvSpPr>
          <p:cNvPr id="21" name="Rectangle 7"/>
          <p:cNvSpPr>
            <a:spLocks noChangeArrowheads="1"/>
          </p:cNvSpPr>
          <p:nvPr/>
        </p:nvSpPr>
        <p:spPr bwMode="auto">
          <a:xfrm>
            <a:off x="1036320" y="347535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9581" y="640081"/>
            <a:ext cx="6873240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just" rtl="0">
              <a:lnSpc>
                <a:spcPct val="150000"/>
              </a:lnSpc>
            </a:pPr>
            <a:r>
              <a:rPr lang="en-US" sz="1800" b="1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 2.2. </a:t>
            </a:r>
            <a:r>
              <a:rPr lang="en-US" sz="1800" b="1" i="0" kern="1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Phương</a:t>
            </a:r>
            <a:r>
              <a:rPr lang="en-US" sz="1800" b="1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b="1" i="0" kern="1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pháp</a:t>
            </a:r>
            <a:r>
              <a:rPr lang="en-US" sz="1800" b="1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b="1" i="0" kern="1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đặt</a:t>
            </a:r>
            <a:r>
              <a:rPr lang="en-US" sz="1800" b="1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b="1" i="0" kern="1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trục</a:t>
            </a:r>
            <a:r>
              <a:rPr lang="en-US" sz="1800" b="1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b="1" i="0" kern="1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theo</a:t>
            </a:r>
            <a:r>
              <a:rPr lang="en-US" sz="1800" b="1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 Modified </a:t>
            </a:r>
            <a:r>
              <a:rPr lang="en-US" sz="1800" b="1" i="0" kern="1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Denavit-Hartenberg</a:t>
            </a:r>
            <a:endParaRPr lang="en-US" sz="2400" dirty="0">
              <a:effectLst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/>
              <p:cNvGraphicFramePr>
                <a:graphicFrameLocks noGrp="1"/>
              </p:cNvGraphicFramePr>
              <p:nvPr/>
            </p:nvGraphicFramePr>
            <p:xfrm>
              <a:off x="1625982" y="1739103"/>
              <a:ext cx="6096000" cy="1046480"/>
            </p:xfrm>
            <a:graphic>
              <a:graphicData uri="http://schemas.openxmlformats.org/drawingml/2006/table">
                <a:tbl>
                  <a:tblPr firstRow="1" bandRow="1">
                    <a:tableStyleId>{616DA210-FB5B-4158-B5E0-FEB733F419BA}</a:tableStyleId>
                  </a:tblPr>
                  <a:tblGrid>
                    <a:gridCol w="1219200"/>
                    <a:gridCol w="1219200"/>
                    <a:gridCol w="1219200"/>
                    <a:gridCol w="1219200"/>
                    <a:gridCol w="1219200"/>
                  </a:tblGrid>
                  <a:tr h="164957">
                    <a:tc>
                      <a:txBody>
                        <a:bodyPr/>
                        <a:lstStyle/>
                        <a:p>
                          <a:r>
                            <a:rPr lang="en-US" b="0" dirty="0">
                              <a:ln>
                                <a:solidFill>
                                  <a:schemeClr val="tx1"/>
                                </a:solidFill>
                              </a:ln>
                              <a:solidFill>
                                <a:schemeClr val="tx1"/>
                              </a:solidFill>
                            </a:rPr>
                            <a:t>Link, </a:t>
                          </a:r>
                          <a14:m>
                            <m:oMath xmlns:m="http://schemas.openxmlformats.org/officeDocument/2006/math">
                              <m:r>
                                <a:rPr lang="en-US" b="0" i="1" smtClean="0">
                                  <a:ln>
                                    <a:solidFill>
                                      <a:schemeClr val="tx1"/>
                                    </a:solidFill>
                                  </a:ln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oMath>
                          </a14:m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b="0" i="1" smtClean="0">
                                        <a:ln>
                                          <a:solidFill>
                                            <a:schemeClr val="tx1"/>
                                          </a:solidFill>
                                        </a:ln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n>
                                          <a:solidFill>
                                            <a:schemeClr val="tx1"/>
                                          </a:solidFill>
                                        </a:ln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n>
                                          <a:solidFill>
                                            <a:schemeClr val="tx1"/>
                                          </a:solidFill>
                                        </a:ln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b="0" i="1" smtClean="0">
                                        <a:ln>
                                          <a:solidFill>
                                            <a:schemeClr val="tx1"/>
                                          </a:solidFill>
                                        </a:ln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smtClean="0">
                                        <a:ln>
                                          <a:solidFill>
                                            <a:schemeClr val="tx1"/>
                                          </a:solidFill>
                                        </a:ln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b="0" i="1" smtClean="0">
                                        <a:ln>
                                          <a:solidFill>
                                            <a:schemeClr val="tx1"/>
                                          </a:solidFill>
                                        </a:ln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n>
                                          <a:solidFill>
                                            <a:schemeClr val="tx1"/>
                                          </a:solidFill>
                                        </a:ln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𝛼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n>
                                          <a:solidFill>
                                            <a:schemeClr val="tx1"/>
                                          </a:solidFill>
                                        </a:ln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b="0" i="1" smtClean="0">
                                        <a:ln>
                                          <a:solidFill>
                                            <a:schemeClr val="tx1"/>
                                          </a:solidFill>
                                        </a:ln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smtClean="0">
                                        <a:ln>
                                          <a:solidFill>
                                            <a:schemeClr val="tx1"/>
                                          </a:solidFill>
                                        </a:ln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b="0" i="1" smtClean="0">
                                        <a:ln>
                                          <a:solidFill>
                                            <a:schemeClr val="tx1"/>
                                          </a:solidFill>
                                        </a:ln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n>
                                          <a:solidFill>
                                            <a:schemeClr val="tx1"/>
                                          </a:solidFill>
                                        </a:ln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𝑑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n>
                                          <a:solidFill>
                                            <a:schemeClr val="tx1"/>
                                          </a:solidFill>
                                        </a:ln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b="0" i="1" smtClean="0">
                                        <a:ln>
                                          <a:solidFill>
                                            <a:schemeClr val="tx1"/>
                                          </a:solidFill>
                                        </a:ln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n>
                                          <a:solidFill>
                                            <a:schemeClr val="tx1"/>
                                          </a:solidFill>
                                        </a:ln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n>
                                          <a:solidFill>
                                            <a:schemeClr val="tx1"/>
                                          </a:solidFill>
                                        </a:ln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b="0" dirty="0">
                              <a:ln>
                                <a:solidFill>
                                  <a:schemeClr val="tx1"/>
                                </a:solidFill>
                              </a:ln>
                              <a:noFill/>
                            </a:rPr>
                            <a:t>1</a:t>
                          </a:r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noFill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noFill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noFill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noFill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noFill/>
                          </a:endParaRPr>
                        </a:p>
                      </a:txBody>
                      <a:tcPr/>
                    </a:tc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b="0" dirty="0">
                              <a:ln>
                                <a:solidFill>
                                  <a:schemeClr val="tx1"/>
                                </a:solidFill>
                              </a:ln>
                              <a:solidFill>
                                <a:schemeClr val="tx1"/>
                              </a:solidFill>
                            </a:rPr>
                            <a:t>2</a:t>
                          </a:r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/>
              <p:cNvGraphicFramePr>
                <a:graphicFrameLocks noGrp="1"/>
              </p:cNvGraphicFramePr>
              <p:nvPr/>
            </p:nvGraphicFramePr>
            <p:xfrm>
              <a:off x="1625982" y="1739103"/>
              <a:ext cx="6096000" cy="1046480"/>
            </p:xfrm>
            <a:graphic>
              <a:graphicData uri="http://schemas.openxmlformats.org/drawingml/2006/table">
                <a:tbl>
                  <a:tblPr firstRow="1" bandRow="1">
                    <a:tableStyleId>{616DA210-FB5B-4158-B5E0-FEB733F419BA}</a:tableStyleId>
                  </a:tblPr>
                  <a:tblGrid>
                    <a:gridCol w="1219200"/>
                    <a:gridCol w="1219200"/>
                    <a:gridCol w="1219200"/>
                    <a:gridCol w="1219200"/>
                    <a:gridCol w="1219200"/>
                  </a:tblGrid>
                  <a:tr h="2971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</a:blipFill>
                      </a:tcPr>
                    </a:tc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b="0" dirty="0">
                              <a:ln>
                                <a:solidFill>
                                  <a:schemeClr val="tx1"/>
                                </a:solidFill>
                              </a:ln>
                              <a:noFill/>
                            </a:rPr>
                            <a:t>1</a:t>
                          </a:r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noFill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noFill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noFill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noFill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noFill/>
                          </a:endParaRPr>
                        </a:p>
                      </a:txBody>
                      <a:tcPr/>
                    </a:tc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b="0" dirty="0">
                              <a:ln>
                                <a:solidFill>
                                  <a:schemeClr val="tx1"/>
                                </a:solidFill>
                              </a:ln>
                              <a:solidFill>
                                <a:schemeClr val="tx1"/>
                              </a:solidFill>
                            </a:rPr>
                            <a:t>2</a:t>
                          </a:r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b="0" dirty="0">
                            <a:ln>
                              <a:solidFill>
                                <a:schemeClr val="tx1"/>
                              </a:solidFill>
                            </a:ln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355449" y="97784"/>
            <a:ext cx="4433103" cy="511816"/>
          </a:xfrm>
        </p:spPr>
        <p:txBody>
          <a:bodyPr/>
          <a:p>
            <a:r>
              <a:rPr lang="en-US" dirty="0"/>
              <a:t>2.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sở</a:t>
            </a:r>
            <a:r>
              <a:rPr lang="en-US" dirty="0"/>
              <a:t> Lý </a:t>
            </a:r>
            <a:r>
              <a:rPr lang="en-US" dirty="0" err="1"/>
              <a:t>Thuyết</a:t>
            </a:r>
            <a:endParaRPr lang="en-US" dirty="0"/>
          </a:p>
        </p:txBody>
      </p:sp>
      <p:sp>
        <p:nvSpPr>
          <p:cNvPr id="8" name="Text Box 7"/>
          <p:cNvSpPr txBox="1"/>
          <p:nvPr/>
        </p:nvSpPr>
        <p:spPr>
          <a:xfrm>
            <a:off x="8734425" y="4783455"/>
            <a:ext cx="32131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Hộp Văn bản 3"/>
          <p:cNvSpPr txBox="1"/>
          <p:nvPr/>
        </p:nvSpPr>
        <p:spPr>
          <a:xfrm>
            <a:off x="673417" y="1079838"/>
            <a:ext cx="8031480" cy="3014304"/>
          </a:xfrm>
          <a:prstGeom prst="rect">
            <a:avLst/>
          </a:prstGeom>
          <a:noFill/>
          <a:ln w="12700">
            <a:solidFill>
              <a:srgbClr val="FFC000"/>
            </a:solidFill>
            <a:prstDash val="dash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Động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nghịch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là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quá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trình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xác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định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các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tham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số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điều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khiển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(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góc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khớp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)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của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một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robot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dựa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trên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vị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trí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và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hướng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mong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muốn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của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đầu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cuối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(end-effector).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Đối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với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cánh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tay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robot 3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bậc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tự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do,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động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nghịch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cho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phép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tính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toán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các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góc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khớp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từ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một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vị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trí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và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hướng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đầu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cuối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xác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định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trong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không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gian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. </a:t>
            </a:r>
            <a:endParaRPr lang="en-US" kern="100" dirty="0">
              <a:effectLst/>
              <a:latin typeface="+mn-lt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b="1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Bước</a:t>
            </a:r>
            <a:r>
              <a:rPr lang="en-US" b="1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1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: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Xác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định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cấu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trúc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robot.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Từ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cấu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trúc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của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robot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xác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định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: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Độ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dài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cố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định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của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các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liên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kết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(l),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góc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quay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của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mỗi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khớp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(q).</a:t>
            </a:r>
            <a:endParaRPr lang="en-US" kern="100" dirty="0">
              <a:effectLst/>
              <a:latin typeface="+mn-lt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b="1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Bước</a:t>
            </a:r>
            <a:r>
              <a:rPr lang="en-US" b="1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2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: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Xác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định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phương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trình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động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thuận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của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cánh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tay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robot.</a:t>
            </a:r>
            <a:endParaRPr lang="en-US" kern="100" dirty="0">
              <a:effectLst/>
              <a:latin typeface="+mn-lt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b="1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Bước</a:t>
            </a:r>
            <a:r>
              <a:rPr lang="en-US" b="1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3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: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Từ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các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dữ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kiện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về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vị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trí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và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hướng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của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điểm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đầu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cuối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lập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các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hệ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phương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trình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để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tính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toán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giá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trị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các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góc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quay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tại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mỗi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khớp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Sử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dụng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phương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pháp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đại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số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để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giải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bài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toán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động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nghịch</a:t>
            </a:r>
            <a:r>
              <a:rPr 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robot.</a:t>
            </a:r>
            <a:endParaRPr lang="en-US" kern="100" dirty="0">
              <a:effectLst/>
              <a:latin typeface="+mn-lt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9" name="Rectangle 5"/>
          <p:cNvSpPr>
            <a:spLocks noChangeArrowheads="1"/>
          </p:cNvSpPr>
          <p:nvPr/>
        </p:nvSpPr>
        <p:spPr bwMode="auto">
          <a:xfrm>
            <a:off x="1036320" y="147828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sp>
        <p:nvSpPr>
          <p:cNvPr id="21" name="Rectangle 7"/>
          <p:cNvSpPr>
            <a:spLocks noChangeArrowheads="1"/>
          </p:cNvSpPr>
          <p:nvPr/>
        </p:nvSpPr>
        <p:spPr bwMode="auto">
          <a:xfrm>
            <a:off x="1036320" y="347535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1206" y="97784"/>
            <a:ext cx="4167346" cy="511816"/>
          </a:xfrm>
        </p:spPr>
        <p:txBody>
          <a:bodyPr/>
          <a:lstStyle/>
          <a:p>
            <a:r>
              <a:rPr lang="en-US" dirty="0"/>
              <a:t>2.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sở</a:t>
            </a:r>
            <a:r>
              <a:rPr lang="en-US" dirty="0"/>
              <a:t> Lý </a:t>
            </a:r>
            <a:r>
              <a:rPr lang="en-US" dirty="0" err="1"/>
              <a:t>Thuyết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80061" y="579121"/>
            <a:ext cx="2712719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just" rtl="0">
              <a:lnSpc>
                <a:spcPct val="150000"/>
              </a:lnSpc>
            </a:pPr>
            <a:r>
              <a:rPr lang="en-US" sz="1800" b="1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 2.3. </a:t>
            </a:r>
            <a:r>
              <a:rPr lang="en-US" sz="1800" b="1" i="0" kern="1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Động</a:t>
            </a:r>
            <a:r>
              <a:rPr lang="en-US" sz="1800" b="1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b="1" i="0" kern="1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học</a:t>
            </a:r>
            <a:r>
              <a:rPr lang="en-US" sz="1800" b="1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b="1" i="0" kern="1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nghịch</a:t>
            </a:r>
            <a:endParaRPr lang="en-US" sz="2400" dirty="0">
              <a:effectLst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8734425" y="4783455"/>
            <a:ext cx="32131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Hộp Văn bản 3"/>
          <p:cNvSpPr txBox="1"/>
          <p:nvPr/>
        </p:nvSpPr>
        <p:spPr>
          <a:xfrm>
            <a:off x="151130" y="1086485"/>
            <a:ext cx="4352925" cy="3408045"/>
          </a:xfrm>
          <a:prstGeom prst="rect">
            <a:avLst/>
          </a:prstGeom>
          <a:noFill/>
          <a:ln w="12700">
            <a:solidFill>
              <a:srgbClr val="FFC000"/>
            </a:solidFill>
            <a:prstDash val="dash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YOLO (You Only Look Once) là một mô hình phổ biến trong xử l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ý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ảnh, nhấn mạnh tốc 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ộ và hiệu quả trong việc phát hiện và nhận diện 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ối t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ư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ợng. Với khả n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ă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ng hoạt 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ộng theo nguyên tắc "end-to-end," YOLO mang 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ến giải pháp nhanh chóng và chính xác cho các ứng dụng thực tế.</a:t>
            </a:r>
            <a:endParaRPr lang="en-US" altLang="en-US" kern="100" dirty="0">
              <a:effectLst/>
              <a:latin typeface="+mn-lt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Rectangle 7"/>
          <p:cNvSpPr>
            <a:spLocks noChangeArrowheads="1"/>
          </p:cNvSpPr>
          <p:nvPr/>
        </p:nvSpPr>
        <p:spPr bwMode="auto">
          <a:xfrm>
            <a:off x="1036320" y="347535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Hộp Văn bản 3"/>
          <p:cNvSpPr txBox="1"/>
          <p:nvPr/>
        </p:nvSpPr>
        <p:spPr>
          <a:xfrm>
            <a:off x="4726940" y="1086485"/>
            <a:ext cx="4128770" cy="3955415"/>
          </a:xfrm>
          <a:prstGeom prst="rect">
            <a:avLst/>
          </a:prstGeom>
          <a:noFill/>
          <a:ln w="12700">
            <a:solidFill>
              <a:srgbClr val="FFC000"/>
            </a:solidFill>
            <a:prstDash val="dash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altLang="en-US" b="1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Cơ Chế Hoạt </a:t>
            </a:r>
            <a:r>
              <a:rPr lang="en-US" altLang="en-US" b="1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</a:t>
            </a:r>
            <a:r>
              <a:rPr lang="en-US" altLang="en-US" b="1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ộng Của YOLO v8</a:t>
            </a:r>
            <a:endParaRPr lang="en-US" altLang="en-US" b="1" kern="100" dirty="0">
              <a:effectLst/>
              <a:latin typeface="+mn-lt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YOLO v8 hoạt 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ộng theo nguyên tắc "end-to-end" nh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ư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 sau:</a:t>
            </a:r>
            <a:endParaRPr lang="en-US" altLang="en-US" kern="100" dirty="0">
              <a:effectLst/>
              <a:latin typeface="+mn-lt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Tiếp nhận dữ liệu ảnh: Nhập ảnh hoặc video.</a:t>
            </a:r>
            <a:endParaRPr lang="en-US" altLang="en-US" kern="100" dirty="0">
              <a:effectLst/>
              <a:latin typeface="+mn-lt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Trích xuất 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ặc trừ: Sử dụng backbone 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ể trích xuất các 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ặc trừ của ảnh.</a:t>
            </a:r>
            <a:endParaRPr lang="en-US" altLang="en-US" kern="100" dirty="0">
              <a:effectLst/>
              <a:latin typeface="+mn-lt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Dự 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oán 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ối t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ư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ợng: Phân loại và xác 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ịnh vị trí của các 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đ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ối t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ư</a:t>
            </a: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ợng.</a:t>
            </a:r>
            <a:endParaRPr lang="en-US" altLang="en-US" kern="100" dirty="0">
              <a:effectLst/>
              <a:latin typeface="+mn-lt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kern="100" dirty="0">
                <a:effectLst/>
                <a:latin typeface="+mn-lt"/>
                <a:ea typeface="Aptos" panose="020B0004020202020204" pitchFamily="34" charset="0"/>
                <a:cs typeface="Times New Roman" panose="02020603050405020304" pitchFamily="18" charset="0"/>
              </a:rPr>
              <a:t>Xuất kết quả: Hiển thị các hộp giới hạn và nhãn lên ảnh.</a:t>
            </a:r>
            <a:endParaRPr lang="en-US" altLang="en-US" kern="100" dirty="0">
              <a:effectLst/>
              <a:latin typeface="+mn-lt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621206" y="97784"/>
            <a:ext cx="4167346" cy="511816"/>
          </a:xfrm>
        </p:spPr>
        <p:txBody>
          <a:bodyPr/>
          <a:lstStyle/>
          <a:p>
            <a:r>
              <a:rPr lang="en-US" dirty="0"/>
              <a:t>2.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sở</a:t>
            </a:r>
            <a:r>
              <a:rPr lang="en-US" dirty="0"/>
              <a:t> Lý </a:t>
            </a:r>
            <a:r>
              <a:rPr lang="en-US" dirty="0" err="1"/>
              <a:t>Thuyết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80061" y="579121"/>
            <a:ext cx="3169919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just" rtl="0">
              <a:lnSpc>
                <a:spcPct val="150000"/>
              </a:lnSpc>
            </a:pPr>
            <a:r>
              <a:rPr lang="en-US" sz="1800" b="1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 2.4. </a:t>
            </a:r>
            <a:r>
              <a:rPr lang="en-US" sz="1800" b="1" i="0" kern="1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Thuật toán Yolo V8</a:t>
            </a:r>
            <a:endParaRPr lang="en-US" sz="2400" dirty="0">
              <a:effectLst/>
            </a:endParaRPr>
          </a:p>
        </p:txBody>
      </p:sp>
      <p:pic>
        <p:nvPicPr>
          <p:cNvPr id="2" name="Picture 1"/>
          <p:cNvPicPr/>
          <p:nvPr/>
        </p:nvPicPr>
        <p:blipFill>
          <a:blip r:embed="rId1"/>
          <a:stretch>
            <a:fillRect/>
          </a:stretch>
        </p:blipFill>
        <p:spPr>
          <a:xfrm>
            <a:off x="151130" y="3150870"/>
            <a:ext cx="4352290" cy="199263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8734425" y="4783455"/>
            <a:ext cx="32131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-471977" y="617221"/>
            <a:ext cx="4128612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2" algn="just">
              <a:lnSpc>
                <a:spcPct val="150000"/>
              </a:lnSpc>
            </a:pP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3.1. </a:t>
            </a:r>
            <a:r>
              <a:rPr lang="en-US" sz="1600" b="1" kern="100" dirty="0" err="1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Thiết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b="1" kern="100" dirty="0" err="1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kế</a:t>
            </a:r>
            <a:r>
              <a:rPr lang="en-US" sz="1600" b="1" kern="100" dirty="0">
                <a:effectLst/>
                <a:latin typeface="+mn-lt"/>
                <a:ea typeface="DengXian Light" panose="02010600030101010101" pitchFamily="2" charset="-122"/>
                <a:cs typeface="Times New Roman" panose="02020603050405020304" pitchFamily="18" charset="0"/>
              </a:rPr>
              <a:t> Robot</a:t>
            </a:r>
            <a:endParaRPr lang="en-US" sz="1600" b="1" kern="100" dirty="0">
              <a:effectLst/>
              <a:latin typeface="+mn-lt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468880" y="4586853"/>
            <a:ext cx="42824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Hình</a:t>
            </a:r>
            <a:r>
              <a:rPr lang="en-US" sz="1200" dirty="0"/>
              <a:t> 3.1: Robot </a:t>
            </a:r>
            <a:r>
              <a:rPr lang="en-US" sz="1200" dirty="0" err="1"/>
              <a:t>được</a:t>
            </a:r>
            <a:r>
              <a:rPr lang="en-US" sz="1200" dirty="0"/>
              <a:t> </a:t>
            </a:r>
            <a:r>
              <a:rPr lang="en-US" sz="1200" dirty="0" err="1"/>
              <a:t>thiết</a:t>
            </a:r>
            <a:r>
              <a:rPr lang="en-US" sz="1200" dirty="0"/>
              <a:t> </a:t>
            </a:r>
            <a:r>
              <a:rPr lang="en-US" sz="1200" dirty="0" err="1"/>
              <a:t>kế</a:t>
            </a:r>
            <a:r>
              <a:rPr lang="en-US" sz="1200" dirty="0"/>
              <a:t> </a:t>
            </a:r>
            <a:r>
              <a:rPr lang="en-US" sz="1200" dirty="0" err="1"/>
              <a:t>trên</a:t>
            </a:r>
            <a:r>
              <a:rPr lang="en-US" sz="1200" dirty="0"/>
              <a:t> </a:t>
            </a:r>
            <a:r>
              <a:rPr lang="en-US" sz="1200" dirty="0" err="1"/>
              <a:t>phần</a:t>
            </a:r>
            <a:r>
              <a:rPr lang="en-US" sz="1200" dirty="0"/>
              <a:t> </a:t>
            </a:r>
            <a:r>
              <a:rPr lang="en-US" sz="1200" dirty="0" err="1"/>
              <a:t>mềm</a:t>
            </a:r>
            <a:r>
              <a:rPr lang="en-US" sz="1200" dirty="0"/>
              <a:t> SolidWorks</a:t>
            </a:r>
            <a:endParaRPr lang="en-US" sz="1200" dirty="0"/>
          </a:p>
        </p:txBody>
      </p:sp>
      <p:pic>
        <p:nvPicPr>
          <p:cNvPr id="8" name="Picture 1" descr="A blue and black robotic arm&#10;&#10;Description automatically generated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984375" y="1152525"/>
            <a:ext cx="5200015" cy="343344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8734425" y="4783455"/>
            <a:ext cx="32131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fld id="{B3561BA9-CDCF-4958-B8AB-66F3BF063E13}" type="slidenum">
              <a:rPr lang="en-US" smtClean="0"/>
            </a:fld>
            <a:endParaRPr lang="en-US" smtClean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689225" y="178435"/>
            <a:ext cx="4592955" cy="436880"/>
          </a:xfrm>
        </p:spPr>
        <p:txBody>
          <a:bodyPr/>
          <a:lstStyle/>
          <a:p>
            <a:r>
              <a:rPr lang="en-US" dirty="0"/>
              <a:t>3.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TABLE_ENDDRAG_ORIGIN_RECT" val="307*151"/>
  <p:tag name="TABLE_ENDDRAG_RECT" val="19*142*307*151"/>
</p:tagLst>
</file>

<file path=ppt/tags/tag2.xml><?xml version="1.0" encoding="utf-8"?>
<p:tagLst xmlns:p="http://schemas.openxmlformats.org/presentationml/2006/main">
  <p:tag name="TABLE_ENDDRAG_ORIGIN_RECT" val="307*151"/>
  <p:tag name="TABLE_ENDDRAG_RECT" val="19*142*307*151"/>
</p:tagLst>
</file>

<file path=ppt/tags/tag3.xml><?xml version="1.0" encoding="utf-8"?>
<p:tagLst xmlns:p="http://schemas.openxmlformats.org/presentationml/2006/main">
  <p:tag name="TABLE_ENDDRAG_ORIGIN_RECT" val="583*120"/>
  <p:tag name="TABLE_ENDDRAG_RECT" val="56*67*583*120"/>
</p:tagLst>
</file>

<file path=ppt/theme/theme1.xml><?xml version="1.0" encoding="utf-8"?>
<a:theme xmlns:a="http://schemas.openxmlformats.org/drawingml/2006/main" name="Blue Waves">
  <a:themeElements>
    <a:clrScheme name="Blue Wa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66CC"/>
      </a:accent1>
      <a:accent2>
        <a:srgbClr val="3399FF"/>
      </a:accent2>
      <a:accent3>
        <a:srgbClr val="FFFFFF"/>
      </a:accent3>
      <a:accent4>
        <a:srgbClr val="000000"/>
      </a:accent4>
      <a:accent5>
        <a:srgbClr val="AAB8E2"/>
      </a:accent5>
      <a:accent6>
        <a:srgbClr val="2D8AE7"/>
      </a:accent6>
      <a:hlink>
        <a:srgbClr val="CC3300"/>
      </a:hlink>
      <a:folHlink>
        <a:srgbClr val="996600"/>
      </a:folHlink>
    </a:clrScheme>
    <a:fontScheme name="Blu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Blu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66CC"/>
        </a:accent1>
        <a:accent2>
          <a:srgbClr val="3399FF"/>
        </a:accent2>
        <a:accent3>
          <a:srgbClr val="FFFFFF"/>
        </a:accent3>
        <a:accent4>
          <a:srgbClr val="000000"/>
        </a:accent4>
        <a:accent5>
          <a:srgbClr val="AAB8E2"/>
        </a:accent5>
        <a:accent6>
          <a:srgbClr val="2D8AE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10363</Words>
  <Application>WPS Presentation</Application>
  <PresentationFormat>On-screen Show (16:9)</PresentationFormat>
  <Paragraphs>687</Paragraphs>
  <Slides>38</Slides>
  <Notes>27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53" baseType="lpstr">
      <vt:lpstr>Arial</vt:lpstr>
      <vt:lpstr>SimSun</vt:lpstr>
      <vt:lpstr>Wingdings</vt:lpstr>
      <vt:lpstr>Arial</vt:lpstr>
      <vt:lpstr>Aptos</vt:lpstr>
      <vt:lpstr>SWTxt</vt:lpstr>
      <vt:lpstr>Times New Roman</vt:lpstr>
      <vt:lpstr>Wingdings</vt:lpstr>
      <vt:lpstr>Cambria Math</vt:lpstr>
      <vt:lpstr>DengXian Light</vt:lpstr>
      <vt:lpstr>Microsoft YaHei</vt:lpstr>
      <vt:lpstr>Arial Unicode MS</vt:lpstr>
      <vt:lpstr>Asap</vt:lpstr>
      <vt:lpstr>Fredoka</vt:lpstr>
      <vt:lpstr>Blue Waves</vt:lpstr>
      <vt:lpstr>ĐỒ ÁN KỸ THUẬT ROBOT</vt:lpstr>
      <vt:lpstr>Nội Dung</vt:lpstr>
      <vt:lpstr>1. Đặt Vấn Đề</vt:lpstr>
      <vt:lpstr>2. Cơ sở Lý Thuyết</vt:lpstr>
      <vt:lpstr>2. Cơ sở Lý Thuyết</vt:lpstr>
      <vt:lpstr>2. Cơ sở Lý Thuyết</vt:lpstr>
      <vt:lpstr>2. Cơ sở Lý Thuyết</vt:lpstr>
      <vt:lpstr>2. Cơ sở Lý Thuyết</vt:lpstr>
      <vt:lpstr>3. Thiết Kế Hệ Thống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3. Thiết Kế Hệ Thống</vt:lpstr>
      <vt:lpstr>3. Thiết Kế Hệ Thống</vt:lpstr>
      <vt:lpstr>3. Thiết Kế Hệ Thống</vt:lpstr>
      <vt:lpstr>4. Tính toán hệ thống</vt:lpstr>
      <vt:lpstr>4. Tính toán hệ thống</vt:lpstr>
      <vt:lpstr>4. Tính toán hệ thống</vt:lpstr>
      <vt:lpstr>4. Tính toán hệ thống</vt:lpstr>
      <vt:lpstr>4. Tính toán hệ thống</vt:lpstr>
      <vt:lpstr>4. Tính toán hệ thống</vt:lpstr>
      <vt:lpstr>4. Tính toán hệ thống</vt:lpstr>
      <vt:lpstr>4. Tính toán hệ thống</vt:lpstr>
      <vt:lpstr>4. Tính toán hệ thống</vt:lpstr>
      <vt:lpstr>PowerPoint 演示文稿</vt:lpstr>
      <vt:lpstr>PowerPoint 演示文稿</vt:lpstr>
      <vt:lpstr>5. Kết Quả Thực Nghiệm</vt:lpstr>
      <vt:lpstr>5. Kết Quả Thực Nghiệm</vt:lpstr>
      <vt:lpstr>5. Kết Quả Thực Nghiệm</vt:lpstr>
      <vt:lpstr>5. Kết Quả Thực Nghiệm</vt:lpstr>
      <vt:lpstr>5. Kết Quả Thực Nghiệm</vt:lpstr>
      <vt:lpstr>6. Kết Luận</vt:lpstr>
      <vt:lpstr>6. Kết Luận</vt:lpstr>
      <vt:lpstr>6. Kết Luận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Self-Control of Emotions</dc:title>
  <dc:creator>Hoang Huynh</dc:creator>
  <cp:lastModifiedBy>at632</cp:lastModifiedBy>
  <cp:revision>22</cp:revision>
  <dcterms:created xsi:type="dcterms:W3CDTF">2024-05-13T16:18:00Z</dcterms:created>
  <dcterms:modified xsi:type="dcterms:W3CDTF">2025-01-07T08:33:22Z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9B60FFF0350C46E2A943D29E9E7E2DA6_12</vt:lpwstr>
  </property>
  <property fmtid="{D5CDD505-2E9C-101B-9397-08002B2CF9AE}" pid="3" name="KSOProductBuildVer">
    <vt:lpwstr>1033-12.2.0.19805</vt:lpwstr>
  </property>
</Properties>
</file>